
<file path=[Content_Types].xml><?xml version="1.0" encoding="utf-8"?>
<Types xmlns="http://schemas.openxmlformats.org/package/2006/content-types">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4"/>
  </p:handoutMasterIdLst>
  <p:sldIdLst>
    <p:sldId id="266" r:id="rId2"/>
    <p:sldId id="261" r:id="rId3"/>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15620"/>
    <p:restoredTop sz="94660"/>
  </p:normalViewPr>
  <p:slideViewPr>
    <p:cSldViewPr snapToGrid="0">
      <p:cViewPr>
        <p:scale>
          <a:sx n="120" d="100"/>
          <a:sy n="120" d="100"/>
        </p:scale>
        <p:origin x="-444" y="-72"/>
      </p:cViewPr>
      <p:guideLst>
        <p:guide orient="horz" pos="2160"/>
        <p:guide pos="2880"/>
      </p:guideLst>
    </p:cSldViewPr>
  </p:slideViewPr>
  <p:notesTextViewPr>
    <p:cViewPr>
      <p:scale>
        <a:sx n="1" d="1"/>
        <a:sy n="1" d="1"/>
      </p:scale>
      <p:origin x="0" y="0"/>
    </p:cViewPr>
  </p:notesTextViewPr>
  <p:sorterViewPr>
    <p:cViewPr>
      <p:scale>
        <a:sx n="150" d="100"/>
        <a:sy n="15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5138"/>
          </a:xfrm>
          <a:prstGeom prst="rect">
            <a:avLst/>
          </a:prstGeom>
        </p:spPr>
        <p:txBody>
          <a:bodyPr vert="horz" lIns="91440" tIns="45720" rIns="91440" bIns="45720" rtlCol="0"/>
          <a:lstStyle>
            <a:lvl1pPr algn="r">
              <a:defRPr sz="1200"/>
            </a:lvl1pPr>
          </a:lstStyle>
          <a:p>
            <a:fld id="{5620CF1D-D5E3-4FCD-A151-A7C3E53B324A}" type="datetimeFigureOut">
              <a:rPr lang="en-US" smtClean="0"/>
              <a:t>10/1/2013</a:t>
            </a:fld>
            <a:endParaRPr lang="en-US"/>
          </a:p>
        </p:txBody>
      </p:sp>
      <p:sp>
        <p:nvSpPr>
          <p:cNvPr id="4" name="Footer Placeholder 3"/>
          <p:cNvSpPr>
            <a:spLocks noGrp="1"/>
          </p:cNvSpPr>
          <p:nvPr>
            <p:ph type="ftr" sz="quarter" idx="2"/>
          </p:nvPr>
        </p:nvSpPr>
        <p:spPr>
          <a:xfrm>
            <a:off x="0" y="8829675"/>
            <a:ext cx="3038475" cy="465138"/>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5138"/>
          </a:xfrm>
          <a:prstGeom prst="rect">
            <a:avLst/>
          </a:prstGeom>
        </p:spPr>
        <p:txBody>
          <a:bodyPr vert="horz" lIns="91440" tIns="45720" rIns="91440" bIns="45720" rtlCol="0" anchor="b"/>
          <a:lstStyle>
            <a:lvl1pPr algn="r">
              <a:defRPr sz="1200"/>
            </a:lvl1pPr>
          </a:lstStyle>
          <a:p>
            <a:fld id="{75F1C585-CCB4-4027-BE7A-A887C19BC7A8}" type="slidenum">
              <a:rPr lang="en-US" smtClean="0"/>
              <a:t>‹#›</a:t>
            </a:fld>
            <a:endParaRPr lang="en-US"/>
          </a:p>
        </p:txBody>
      </p:sp>
    </p:spTree>
    <p:extLst>
      <p:ext uri="{BB962C8B-B14F-4D97-AF65-F5344CB8AC3E}">
        <p14:creationId xmlns:p14="http://schemas.microsoft.com/office/powerpoint/2010/main" val="768350555"/>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B529AC34-1742-4B3B-BEA3-3E78168D8A96}" type="datetimeFigureOut">
              <a:rPr lang="en-US"/>
              <a:pPr>
                <a:defRPr/>
              </a:pPr>
              <a:t>10/1/2013</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61958D5F-6BD5-4439-AFD8-9121BBB61D8A}"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D1F5BD87-E893-4A70-8F1D-4807372AAE35}" type="datetimeFigureOut">
              <a:rPr lang="en-US"/>
              <a:pPr>
                <a:defRPr/>
              </a:pPr>
              <a:t>10/1/2013</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161A373D-7C1D-477E-B545-4B427719D9A3}"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A749F575-A3F5-4E13-A77D-B4333FE753DD}" type="datetimeFigureOut">
              <a:rPr lang="en-US"/>
              <a:pPr>
                <a:defRPr/>
              </a:pPr>
              <a:t>10/1/2013</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F3A7A961-FF7B-419D-A3C3-BF1F8E3D9D64}"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0A009326-67D1-4D5A-80FA-526596DA4E15}" type="datetimeFigureOut">
              <a:rPr lang="en-US"/>
              <a:pPr>
                <a:defRPr/>
              </a:pPr>
              <a:t>10/1/2013</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DBC10FB9-C07E-45B4-8FB6-D7D25F5827E0}"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A88DBAAC-FD12-4223-93A4-833C6AEB3CA8}" type="datetimeFigureOut">
              <a:rPr lang="en-US"/>
              <a:pPr>
                <a:defRPr/>
              </a:pPr>
              <a:t>10/1/2013</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1A333052-3A81-46B6-BE7F-F73780DAECDF}"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5D4155EF-BAEB-4C0C-A71C-36D17935730A}" type="datetimeFigureOut">
              <a:rPr lang="en-US"/>
              <a:pPr>
                <a:defRPr/>
              </a:pPr>
              <a:t>10/1/2013</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BC25A647-83C2-49E5-9C1D-E0BFE960E5C8}"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0103618B-E6FD-42E2-8DDA-97A3A2363F5F}" type="datetimeFigureOut">
              <a:rPr lang="en-US"/>
              <a:pPr>
                <a:defRPr/>
              </a:pPr>
              <a:t>10/1/2013</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34634386-3498-4793-903F-E4165630B570}"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CDF1560F-F4BF-4662-AD43-4E6B771DAD02}" type="datetimeFigureOut">
              <a:rPr lang="en-US"/>
              <a:pPr>
                <a:defRPr/>
              </a:pPr>
              <a:t>10/1/2013</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F6F3BD10-093E-4465-B1D3-E4F6558936C1}"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37E19EE4-D45B-4D3E-A20B-48C28070DE98}" type="datetimeFigureOut">
              <a:rPr lang="en-US"/>
              <a:pPr>
                <a:defRPr/>
              </a:pPr>
              <a:t>10/1/2013</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E1128317-D62D-4D23-B014-D039597DE454}"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2A271802-F2FD-4690-AAEA-672384F0A7FC}" type="datetimeFigureOut">
              <a:rPr lang="en-US"/>
              <a:pPr>
                <a:defRPr/>
              </a:pPr>
              <a:t>10/1/2013</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521D6348-7D44-4082-A77C-60C9B7178841}"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B3353106-8AC9-4FC3-8D14-0BA68EA42D8A}" type="datetimeFigureOut">
              <a:rPr lang="en-US"/>
              <a:pPr>
                <a:defRPr/>
              </a:pPr>
              <a:t>10/1/2013</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FE403761-A38B-45A1-B46A-C5C97E94A16D}"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pPr>
              <a:defRPr/>
            </a:pPr>
            <a:fld id="{85160995-E9EA-4B8D-A171-ED693B383A58}" type="datetimeFigureOut">
              <a:rPr lang="en-US"/>
              <a:pPr>
                <a:defRPr/>
              </a:pPr>
              <a:t>10/1/2013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defRPr>
            </a:lvl1pPr>
          </a:lstStyle>
          <a:p>
            <a:pPr>
              <a:defRPr/>
            </a:pPr>
            <a:fld id="{B4AEABDD-FC62-44A6-BED0-733ADACBFE96}"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halfahundredacrewood.com/" TargetMode="External"/><Relationship Id="rId2" Type="http://schemas.openxmlformats.org/officeDocument/2006/relationships/hyperlink" Target="mailto:brandyferrell@yahoo.com"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hyperlink" Target="http://www.halfahundredacrewood.com/" TargetMode="External"/><Relationship Id="rId2" Type="http://schemas.openxmlformats.org/officeDocument/2006/relationships/image" Target="../media/image1.wmf"/><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 name="Rectangle 67"/>
          <p:cNvSpPr/>
          <p:nvPr/>
        </p:nvSpPr>
        <p:spPr>
          <a:xfrm>
            <a:off x="587660" y="294227"/>
            <a:ext cx="3200400" cy="195587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9" name="TextBox 88"/>
          <p:cNvSpPr txBox="1"/>
          <p:nvPr/>
        </p:nvSpPr>
        <p:spPr>
          <a:xfrm>
            <a:off x="1231204" y="406224"/>
            <a:ext cx="2286000" cy="276999"/>
          </a:xfrm>
          <a:prstGeom prst="rect">
            <a:avLst/>
          </a:prstGeom>
          <a:noFill/>
        </p:spPr>
        <p:txBody>
          <a:bodyPr wrap="square" rtlCol="0">
            <a:spAutoFit/>
          </a:bodyPr>
          <a:lstStyle/>
          <a:p>
            <a:r>
              <a:rPr lang="en-US" sz="1200" dirty="0" smtClean="0"/>
              <a:t>Fine Arts &amp; Latin</a:t>
            </a:r>
            <a:endParaRPr lang="en-US" sz="1200" dirty="0"/>
          </a:p>
        </p:txBody>
      </p:sp>
      <p:sp>
        <p:nvSpPr>
          <p:cNvPr id="87" name="TextBox 86"/>
          <p:cNvSpPr txBox="1"/>
          <p:nvPr/>
        </p:nvSpPr>
        <p:spPr>
          <a:xfrm>
            <a:off x="1231204" y="659969"/>
            <a:ext cx="2286000" cy="276999"/>
          </a:xfrm>
          <a:prstGeom prst="rect">
            <a:avLst/>
          </a:prstGeom>
          <a:noFill/>
        </p:spPr>
        <p:txBody>
          <a:bodyPr wrap="square" rtlCol="0">
            <a:spAutoFit/>
          </a:bodyPr>
          <a:lstStyle/>
          <a:p>
            <a:r>
              <a:rPr lang="en-US" sz="1200" dirty="0" smtClean="0"/>
              <a:t>Science</a:t>
            </a:r>
            <a:endParaRPr lang="en-US" sz="1200" dirty="0"/>
          </a:p>
        </p:txBody>
      </p:sp>
      <p:sp>
        <p:nvSpPr>
          <p:cNvPr id="85" name="TextBox 84"/>
          <p:cNvSpPr txBox="1"/>
          <p:nvPr/>
        </p:nvSpPr>
        <p:spPr>
          <a:xfrm>
            <a:off x="1231204" y="948906"/>
            <a:ext cx="2286000" cy="276999"/>
          </a:xfrm>
          <a:prstGeom prst="rect">
            <a:avLst/>
          </a:prstGeom>
          <a:noFill/>
        </p:spPr>
        <p:txBody>
          <a:bodyPr wrap="square" rtlCol="0">
            <a:spAutoFit/>
          </a:bodyPr>
          <a:lstStyle/>
          <a:p>
            <a:r>
              <a:rPr lang="en-US" sz="1200" dirty="0" smtClean="0"/>
              <a:t>History</a:t>
            </a:r>
            <a:endParaRPr lang="en-US" sz="1200" dirty="0"/>
          </a:p>
        </p:txBody>
      </p:sp>
      <p:sp>
        <p:nvSpPr>
          <p:cNvPr id="81" name="TextBox 80"/>
          <p:cNvSpPr txBox="1"/>
          <p:nvPr/>
        </p:nvSpPr>
        <p:spPr>
          <a:xfrm>
            <a:off x="1231204" y="1529148"/>
            <a:ext cx="2286000" cy="276999"/>
          </a:xfrm>
          <a:prstGeom prst="rect">
            <a:avLst/>
          </a:prstGeom>
          <a:noFill/>
        </p:spPr>
        <p:txBody>
          <a:bodyPr wrap="square" rtlCol="0">
            <a:spAutoFit/>
          </a:bodyPr>
          <a:lstStyle/>
          <a:p>
            <a:r>
              <a:rPr lang="en-US" sz="1200" dirty="0" smtClean="0"/>
              <a:t>English</a:t>
            </a:r>
            <a:endParaRPr lang="en-US" sz="1200" dirty="0"/>
          </a:p>
        </p:txBody>
      </p:sp>
      <p:sp>
        <p:nvSpPr>
          <p:cNvPr id="79" name="TextBox 78"/>
          <p:cNvSpPr txBox="1"/>
          <p:nvPr/>
        </p:nvSpPr>
        <p:spPr>
          <a:xfrm>
            <a:off x="1231204" y="1225905"/>
            <a:ext cx="2286000" cy="276999"/>
          </a:xfrm>
          <a:prstGeom prst="rect">
            <a:avLst/>
          </a:prstGeom>
          <a:noFill/>
        </p:spPr>
        <p:txBody>
          <a:bodyPr wrap="square" rtlCol="0">
            <a:spAutoFit/>
          </a:bodyPr>
          <a:lstStyle/>
          <a:p>
            <a:r>
              <a:rPr lang="en-US" sz="1200" dirty="0" smtClean="0"/>
              <a:t>Geography</a:t>
            </a:r>
            <a:endParaRPr lang="en-US" sz="1200" dirty="0"/>
          </a:p>
        </p:txBody>
      </p:sp>
      <p:grpSp>
        <p:nvGrpSpPr>
          <p:cNvPr id="183" name="Group 182"/>
          <p:cNvGrpSpPr/>
          <p:nvPr/>
        </p:nvGrpSpPr>
        <p:grpSpPr>
          <a:xfrm>
            <a:off x="767079" y="392656"/>
            <a:ext cx="464125" cy="1711158"/>
            <a:chOff x="1490410" y="297121"/>
            <a:chExt cx="464125" cy="1711158"/>
          </a:xfrm>
        </p:grpSpPr>
        <p:sp>
          <p:nvSpPr>
            <p:cNvPr id="88" name="Oval 87"/>
            <p:cNvSpPr/>
            <p:nvPr/>
          </p:nvSpPr>
          <p:spPr>
            <a:xfrm>
              <a:off x="1490410" y="297121"/>
              <a:ext cx="464125" cy="223478"/>
            </a:xfrm>
            <a:prstGeom prst="ellipse">
              <a:avLst/>
            </a:prstGeom>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smtClean="0">
                  <a:solidFill>
                    <a:schemeClr val="tx1"/>
                  </a:solidFill>
                </a:rPr>
                <a:t>FL</a:t>
              </a:r>
              <a:endParaRPr lang="en-US" sz="1000" dirty="0">
                <a:solidFill>
                  <a:schemeClr val="tx1"/>
                </a:solidFill>
              </a:endParaRPr>
            </a:p>
          </p:txBody>
        </p:sp>
        <p:sp>
          <p:nvSpPr>
            <p:cNvPr id="86" name="Oval 85"/>
            <p:cNvSpPr/>
            <p:nvPr/>
          </p:nvSpPr>
          <p:spPr>
            <a:xfrm>
              <a:off x="1490410" y="604892"/>
              <a:ext cx="464125" cy="223478"/>
            </a:xfrm>
            <a:prstGeom prst="ellipse">
              <a:avLst/>
            </a:prstGeom>
            <a:ln w="3175">
              <a:solidFill>
                <a:schemeClr val="tx1"/>
              </a:solid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US" sz="1000" dirty="0" smtClean="0">
                  <a:solidFill>
                    <a:schemeClr val="tx1"/>
                  </a:solidFill>
                </a:rPr>
                <a:t>S</a:t>
              </a:r>
              <a:endParaRPr lang="en-US" sz="1000" dirty="0">
                <a:solidFill>
                  <a:schemeClr val="tx1"/>
                </a:solidFill>
              </a:endParaRPr>
            </a:p>
          </p:txBody>
        </p:sp>
        <p:sp>
          <p:nvSpPr>
            <p:cNvPr id="84" name="Oval 83"/>
            <p:cNvSpPr/>
            <p:nvPr/>
          </p:nvSpPr>
          <p:spPr>
            <a:xfrm>
              <a:off x="1490410" y="906892"/>
              <a:ext cx="464125" cy="223478"/>
            </a:xfrm>
            <a:prstGeom prst="ellipse">
              <a:avLst/>
            </a:prstGeom>
            <a:ln w="3175">
              <a:solidFill>
                <a:schemeClr val="tx1"/>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sz="1000" dirty="0" smtClean="0">
                  <a:solidFill>
                    <a:schemeClr val="tx1"/>
                  </a:solidFill>
                </a:rPr>
                <a:t>H</a:t>
              </a:r>
              <a:endParaRPr lang="en-US" sz="1000" dirty="0">
                <a:solidFill>
                  <a:schemeClr val="tx1"/>
                </a:solidFill>
              </a:endParaRPr>
            </a:p>
          </p:txBody>
        </p:sp>
        <p:sp>
          <p:nvSpPr>
            <p:cNvPr id="80" name="Oval 79"/>
            <p:cNvSpPr/>
            <p:nvPr/>
          </p:nvSpPr>
          <p:spPr>
            <a:xfrm>
              <a:off x="1490410" y="1487134"/>
              <a:ext cx="464125" cy="223478"/>
            </a:xfrm>
            <a:prstGeom prst="ellipse">
              <a:avLst/>
            </a:prstGeom>
            <a:solidFill>
              <a:srgbClr val="FFFF00"/>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smtClean="0">
                  <a:solidFill>
                    <a:schemeClr val="tx1"/>
                  </a:solidFill>
                </a:rPr>
                <a:t>E</a:t>
              </a:r>
              <a:endParaRPr lang="en-US" sz="1000" dirty="0">
                <a:solidFill>
                  <a:schemeClr val="tx1"/>
                </a:solidFill>
              </a:endParaRPr>
            </a:p>
          </p:txBody>
        </p:sp>
        <p:sp>
          <p:nvSpPr>
            <p:cNvPr id="78" name="Oval 77"/>
            <p:cNvSpPr/>
            <p:nvPr/>
          </p:nvSpPr>
          <p:spPr>
            <a:xfrm>
              <a:off x="1490410" y="1208382"/>
              <a:ext cx="464125" cy="223478"/>
            </a:xfrm>
            <a:prstGeom prst="ellipse">
              <a:avLst/>
            </a:prstGeom>
            <a:ln w="3175">
              <a:solidFill>
                <a:schemeClr val="tx1"/>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sz="1000" dirty="0" smtClean="0">
                  <a:solidFill>
                    <a:schemeClr val="tx1"/>
                  </a:solidFill>
                </a:rPr>
                <a:t>G</a:t>
              </a:r>
              <a:endParaRPr lang="en-US" sz="1000" dirty="0">
                <a:solidFill>
                  <a:schemeClr val="tx1"/>
                </a:solidFill>
              </a:endParaRPr>
            </a:p>
          </p:txBody>
        </p:sp>
        <p:sp>
          <p:nvSpPr>
            <p:cNvPr id="76" name="Oval 75"/>
            <p:cNvSpPr/>
            <p:nvPr/>
          </p:nvSpPr>
          <p:spPr>
            <a:xfrm>
              <a:off x="1490410" y="1784801"/>
              <a:ext cx="464125" cy="223478"/>
            </a:xfrm>
            <a:prstGeom prst="ellipse">
              <a:avLst/>
            </a:prstGeom>
            <a:solidFill>
              <a:srgbClr val="FF0000"/>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smtClean="0">
                  <a:solidFill>
                    <a:schemeClr val="tx1"/>
                  </a:solidFill>
                </a:rPr>
                <a:t>M</a:t>
              </a:r>
              <a:endParaRPr lang="en-US" sz="1000" dirty="0">
                <a:solidFill>
                  <a:schemeClr val="tx1"/>
                </a:solidFill>
              </a:endParaRPr>
            </a:p>
          </p:txBody>
        </p:sp>
      </p:grpSp>
      <p:sp>
        <p:nvSpPr>
          <p:cNvPr id="77" name="TextBox 76"/>
          <p:cNvSpPr txBox="1"/>
          <p:nvPr/>
        </p:nvSpPr>
        <p:spPr>
          <a:xfrm>
            <a:off x="1231204" y="1860380"/>
            <a:ext cx="2286000" cy="276999"/>
          </a:xfrm>
          <a:prstGeom prst="rect">
            <a:avLst/>
          </a:prstGeom>
          <a:noFill/>
        </p:spPr>
        <p:txBody>
          <a:bodyPr wrap="square" rtlCol="0">
            <a:spAutoFit/>
          </a:bodyPr>
          <a:lstStyle/>
          <a:p>
            <a:r>
              <a:rPr lang="en-US" sz="1200" dirty="0" smtClean="0"/>
              <a:t>Math</a:t>
            </a:r>
            <a:endParaRPr lang="en-US" sz="1200" dirty="0"/>
          </a:p>
        </p:txBody>
      </p:sp>
      <p:sp>
        <p:nvSpPr>
          <p:cNvPr id="182" name="TextBox 181"/>
          <p:cNvSpPr txBox="1"/>
          <p:nvPr/>
        </p:nvSpPr>
        <p:spPr>
          <a:xfrm>
            <a:off x="4312692" y="347299"/>
            <a:ext cx="4367283" cy="5524589"/>
          </a:xfrm>
          <a:prstGeom prst="rect">
            <a:avLst/>
          </a:prstGeom>
          <a:noFill/>
        </p:spPr>
        <p:txBody>
          <a:bodyPr wrap="square" rtlCol="0">
            <a:spAutoFit/>
          </a:bodyPr>
          <a:lstStyle/>
          <a:p>
            <a:pPr algn="just"/>
            <a:r>
              <a:rPr lang="en-US" sz="1600" b="1" dirty="0" smtClean="0"/>
              <a:t>Trivial Pursuit® CC Cycle 2 </a:t>
            </a:r>
            <a:r>
              <a:rPr lang="en-US" sz="1600" b="1" dirty="0" smtClean="0"/>
              <a:t>Card Template</a:t>
            </a:r>
            <a:endParaRPr lang="en-US" sz="1600" b="1" dirty="0" smtClean="0"/>
          </a:p>
          <a:p>
            <a:pPr algn="just"/>
            <a:r>
              <a:rPr lang="en-US" sz="1600" dirty="0" smtClean="0"/>
              <a:t>For use with Trivial Pursuit® </a:t>
            </a:r>
            <a:r>
              <a:rPr lang="en-US" sz="1600" dirty="0" err="1" smtClean="0"/>
              <a:t>gameboard</a:t>
            </a:r>
            <a:r>
              <a:rPr lang="en-US" sz="1600" dirty="0" smtClean="0"/>
              <a:t> and </a:t>
            </a:r>
            <a:r>
              <a:rPr lang="en-US" sz="1600" dirty="0" err="1" smtClean="0"/>
              <a:t>gamepieces</a:t>
            </a:r>
            <a:endParaRPr lang="en-US" sz="1600" dirty="0" smtClean="0"/>
          </a:p>
          <a:p>
            <a:pPr algn="just"/>
            <a:endParaRPr lang="en-US" dirty="0"/>
          </a:p>
          <a:p>
            <a:pPr algn="just"/>
            <a:r>
              <a:rPr lang="en-US" sz="1600" b="1" dirty="0"/>
              <a:t>Game </a:t>
            </a:r>
            <a:r>
              <a:rPr lang="en-US" sz="1600" b="1" dirty="0" smtClean="0"/>
              <a:t>Instructions</a:t>
            </a:r>
            <a:endParaRPr lang="en-US" sz="1400" b="1" dirty="0" smtClean="0"/>
          </a:p>
          <a:p>
            <a:pPr algn="just">
              <a:spcBef>
                <a:spcPts val="600"/>
              </a:spcBef>
            </a:pPr>
            <a:r>
              <a:rPr lang="en-US" sz="1400" b="1" dirty="0" smtClean="0"/>
              <a:t>On your turn:   </a:t>
            </a:r>
            <a:r>
              <a:rPr lang="en-US" sz="1400" dirty="0" smtClean="0"/>
              <a:t>Roll the die.  Move the full amount shown on die (any direction).  When you land on a space, another player (or team) draws a card and asks the question for the corresponding color.  Answer correctly, and you may roll again for another turn (unless  tutor or parent decides to limit  number of rolls in one turn).  If you land on a wedge space and answer correctly, you receive the wedge.  If you answer incorrectly, play proceeds to the next player (or team).</a:t>
            </a:r>
          </a:p>
          <a:p>
            <a:pPr algn="just">
              <a:spcBef>
                <a:spcPts val="600"/>
              </a:spcBef>
            </a:pPr>
            <a:r>
              <a:rPr lang="en-US" sz="1400" b="1" dirty="0" smtClean="0"/>
              <a:t>To win:  </a:t>
            </a:r>
            <a:r>
              <a:rPr lang="en-US" sz="1400" dirty="0" smtClean="0"/>
              <a:t>After collecting a winning wedge of each color, make your way back to the center, landing  by exact count.  Other player (or team) selects the  category  from which your final question must be answered.  Answer correctly and win!</a:t>
            </a:r>
          </a:p>
          <a:p>
            <a:pPr algn="just">
              <a:spcBef>
                <a:spcPts val="600"/>
              </a:spcBef>
            </a:pPr>
            <a:r>
              <a:rPr lang="en-US" sz="1400" b="1" dirty="0" smtClean="0"/>
              <a:t>Short Game:</a:t>
            </a:r>
            <a:r>
              <a:rPr lang="en-US" sz="1400" dirty="0" smtClean="0"/>
              <a:t>  Instead of waiting to land on wedge spaces, player wins a </a:t>
            </a:r>
            <a:r>
              <a:rPr lang="en-US" sz="1400" dirty="0"/>
              <a:t>matching-colored wedge </a:t>
            </a:r>
            <a:r>
              <a:rPr lang="en-US" sz="1400" dirty="0" smtClean="0"/>
              <a:t>every time he/she answers correctly.</a:t>
            </a:r>
            <a:endParaRPr lang="en-US" dirty="0"/>
          </a:p>
        </p:txBody>
      </p:sp>
      <p:sp>
        <p:nvSpPr>
          <p:cNvPr id="17" name="TextBox 16"/>
          <p:cNvSpPr txBox="1"/>
          <p:nvPr/>
        </p:nvSpPr>
        <p:spPr>
          <a:xfrm>
            <a:off x="4297680" y="5849620"/>
            <a:ext cx="4724400" cy="830997"/>
          </a:xfrm>
          <a:prstGeom prst="rect">
            <a:avLst/>
          </a:prstGeom>
          <a:noFill/>
        </p:spPr>
        <p:txBody>
          <a:bodyPr wrap="square" rtlCol="0">
            <a:spAutoFit/>
          </a:bodyPr>
          <a:lstStyle/>
          <a:p>
            <a:r>
              <a:rPr lang="en-US" sz="1200" dirty="0" smtClean="0"/>
              <a:t>Created by Brandy Ferrell,  CC of Hartsville, TN </a:t>
            </a:r>
          </a:p>
          <a:p>
            <a:r>
              <a:rPr lang="en-US" sz="1200" dirty="0" smtClean="0"/>
              <a:t>To receive updates </a:t>
            </a:r>
            <a:r>
              <a:rPr lang="en-US" sz="1200" dirty="0"/>
              <a:t>or to report errors, contact </a:t>
            </a:r>
            <a:r>
              <a:rPr lang="en-US" sz="1200" dirty="0" smtClean="0">
                <a:hlinkClick r:id="rId2"/>
              </a:rPr>
              <a:t>brandyferrell@yahoo.com</a:t>
            </a:r>
            <a:r>
              <a:rPr lang="en-US" sz="1200" dirty="0" smtClean="0"/>
              <a:t> </a:t>
            </a:r>
          </a:p>
          <a:p>
            <a:r>
              <a:rPr lang="en-US" sz="1200" dirty="0" smtClean="0">
                <a:hlinkClick r:id="rId3"/>
              </a:rPr>
              <a:t>http://www.halfahundredacrewood.com</a:t>
            </a:r>
            <a:endParaRPr lang="en-US" sz="1200" dirty="0" smtClean="0"/>
          </a:p>
        </p:txBody>
      </p:sp>
      <p:sp>
        <p:nvSpPr>
          <p:cNvPr id="2" name="Rectangle 1"/>
          <p:cNvSpPr/>
          <p:nvPr/>
        </p:nvSpPr>
        <p:spPr>
          <a:xfrm>
            <a:off x="539087" y="2355336"/>
            <a:ext cx="3596185" cy="4139595"/>
          </a:xfrm>
          <a:prstGeom prst="rect">
            <a:avLst/>
          </a:prstGeom>
        </p:spPr>
        <p:txBody>
          <a:bodyPr wrap="square">
            <a:spAutoFit/>
          </a:bodyPr>
          <a:lstStyle/>
          <a:p>
            <a:pPr algn="just"/>
            <a:r>
              <a:rPr lang="en-US" sz="1600" b="1" dirty="0" smtClean="0"/>
              <a:t>Card Set-Up</a:t>
            </a:r>
            <a:endParaRPr lang="en-US" sz="1600" b="1" dirty="0"/>
          </a:p>
          <a:p>
            <a:pPr algn="just"/>
            <a:r>
              <a:rPr lang="en-US" sz="1400" dirty="0" smtClean="0"/>
              <a:t>Front &amp; back of cards are side by side in this document.  Cut along solid lines, fold along dashed lines, trim edges. Tape or glue front side of card (questions) to back </a:t>
            </a:r>
            <a:r>
              <a:rPr lang="en-US" sz="1400" dirty="0"/>
              <a:t>side </a:t>
            </a:r>
            <a:r>
              <a:rPr lang="en-US" sz="1400" dirty="0" smtClean="0"/>
              <a:t>of card (answers).</a:t>
            </a:r>
            <a:endParaRPr lang="en-US" sz="900" dirty="0"/>
          </a:p>
          <a:p>
            <a:pPr algn="just">
              <a:spcBef>
                <a:spcPts val="600"/>
              </a:spcBef>
            </a:pPr>
            <a:r>
              <a:rPr lang="en-US" sz="1400" dirty="0"/>
              <a:t>Note:  There are currently no “Fine Arts” questions in the “Fine Arts &amp; Latin” category;  those will be added at a later date.</a:t>
            </a:r>
          </a:p>
          <a:p>
            <a:pPr algn="just"/>
            <a:endParaRPr lang="en-US" sz="1600" b="1" dirty="0" smtClean="0"/>
          </a:p>
          <a:p>
            <a:pPr algn="just"/>
            <a:r>
              <a:rPr lang="en-US" sz="1600" b="1" dirty="0" smtClean="0"/>
              <a:t>Game </a:t>
            </a:r>
            <a:r>
              <a:rPr lang="en-US" sz="1600" b="1" dirty="0"/>
              <a:t>Set-Up</a:t>
            </a:r>
          </a:p>
          <a:p>
            <a:pPr algn="just"/>
            <a:r>
              <a:rPr lang="en-US" sz="1400" dirty="0" smtClean="0"/>
              <a:t>This game is to designed for use with the Trivial Pursuit® </a:t>
            </a:r>
            <a:r>
              <a:rPr lang="en-US" sz="1400" dirty="0" err="1" smtClean="0"/>
              <a:t>gameboard</a:t>
            </a:r>
            <a:r>
              <a:rPr lang="en-US" sz="1400" dirty="0" smtClean="0"/>
              <a:t> and </a:t>
            </a:r>
            <a:r>
              <a:rPr lang="en-US" sz="1400" dirty="0" err="1" smtClean="0"/>
              <a:t>gamepieces</a:t>
            </a:r>
            <a:r>
              <a:rPr lang="en-US" sz="1400" dirty="0" smtClean="0"/>
              <a:t>.</a:t>
            </a:r>
            <a:endParaRPr lang="en-US" sz="900" dirty="0"/>
          </a:p>
          <a:p>
            <a:pPr algn="just">
              <a:spcBef>
                <a:spcPts val="600"/>
              </a:spcBef>
            </a:pPr>
            <a:r>
              <a:rPr lang="en-US" sz="1400" dirty="0" smtClean="0"/>
              <a:t>Place </a:t>
            </a:r>
            <a:r>
              <a:rPr lang="en-US" sz="1400" dirty="0"/>
              <a:t>an empty Scoring Token (game piece) for each player on the center space of the </a:t>
            </a:r>
            <a:r>
              <a:rPr lang="en-US" sz="1400" dirty="0" err="1"/>
              <a:t>gameboard</a:t>
            </a:r>
            <a:r>
              <a:rPr lang="en-US" sz="1400" dirty="0"/>
              <a:t>.  Roll the die; player (or team) with highest number goes first.  </a:t>
            </a:r>
            <a:endParaRPr lang="en-US" sz="1400" dirty="0" smtClean="0"/>
          </a:p>
        </p:txBody>
      </p:sp>
    </p:spTree>
    <p:extLst>
      <p:ext uri="{BB962C8B-B14F-4D97-AF65-F5344CB8AC3E}">
        <p14:creationId xmlns:p14="http://schemas.microsoft.com/office/powerpoint/2010/main" val="21028128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2"/>
          <p:cNvGrpSpPr/>
          <p:nvPr/>
        </p:nvGrpSpPr>
        <p:grpSpPr>
          <a:xfrm>
            <a:off x="5089460" y="198438"/>
            <a:ext cx="3209924" cy="6159499"/>
            <a:chOff x="4629150" y="198438"/>
            <a:chExt cx="3209924" cy="6159499"/>
          </a:xfrm>
        </p:grpSpPr>
        <p:grpSp>
          <p:nvGrpSpPr>
            <p:cNvPr id="14337" name="Group 43"/>
            <p:cNvGrpSpPr>
              <a:grpSpLocks/>
            </p:cNvGrpSpPr>
            <p:nvPr/>
          </p:nvGrpSpPr>
          <p:grpSpPr bwMode="auto">
            <a:xfrm>
              <a:off x="4629150" y="2293938"/>
              <a:ext cx="3209924" cy="1955800"/>
              <a:chOff x="533400" y="609600"/>
              <a:chExt cx="3209924" cy="1955870"/>
            </a:xfrm>
          </p:grpSpPr>
          <p:sp>
            <p:nvSpPr>
              <p:cNvPr id="45" name="Rectangle 44"/>
              <p:cNvSpPr/>
              <p:nvPr/>
            </p:nvSpPr>
            <p:spPr>
              <a:xfrm>
                <a:off x="533400" y="609600"/>
                <a:ext cx="3200400" cy="195587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800" dirty="0"/>
              </a:p>
            </p:txBody>
          </p:sp>
          <p:sp>
            <p:nvSpPr>
              <p:cNvPr id="14424" name="TextBox 65"/>
              <p:cNvSpPr txBox="1">
                <a:spLocks noChangeArrowheads="1"/>
              </p:cNvSpPr>
              <p:nvPr/>
            </p:nvSpPr>
            <p:spPr bwMode="auto">
              <a:xfrm>
                <a:off x="1176337" y="693741"/>
                <a:ext cx="2528887" cy="215452"/>
              </a:xfrm>
              <a:prstGeom prst="rect">
                <a:avLst/>
              </a:prstGeom>
              <a:noFill/>
              <a:ln w="9525">
                <a:noFill/>
                <a:miter lim="800000"/>
                <a:headEnd/>
                <a:tailEnd/>
              </a:ln>
            </p:spPr>
            <p:txBody>
              <a:bodyPr wrap="square">
                <a:spAutoFit/>
              </a:bodyPr>
              <a:lstStyle/>
              <a:p>
                <a:r>
                  <a:rPr lang="en-US" sz="800" dirty="0">
                    <a:latin typeface="Calibri" pitchFamily="34" charset="0"/>
                  </a:rPr>
                  <a:t>Type Answer to Card 2.</a:t>
                </a:r>
                <a:endParaRPr lang="en-US" sz="800" dirty="0">
                  <a:latin typeface="Calibri" pitchFamily="34" charset="0"/>
                </a:endParaRPr>
              </a:p>
            </p:txBody>
          </p:sp>
          <p:sp>
            <p:nvSpPr>
              <p:cNvPr id="14425" name="TextBox 63"/>
              <p:cNvSpPr txBox="1">
                <a:spLocks noChangeArrowheads="1"/>
              </p:cNvSpPr>
              <p:nvPr/>
            </p:nvSpPr>
            <p:spPr bwMode="auto">
              <a:xfrm>
                <a:off x="1176944" y="991005"/>
                <a:ext cx="2286000" cy="215444"/>
              </a:xfrm>
              <a:prstGeom prst="rect">
                <a:avLst/>
              </a:prstGeom>
              <a:noFill/>
              <a:ln w="9525">
                <a:noFill/>
                <a:miter lim="800000"/>
                <a:headEnd/>
                <a:tailEnd/>
              </a:ln>
            </p:spPr>
            <p:txBody>
              <a:bodyPr>
                <a:spAutoFit/>
              </a:bodyPr>
              <a:lstStyle/>
              <a:p>
                <a:r>
                  <a:rPr lang="en-US" sz="800" dirty="0">
                    <a:latin typeface="Calibri" pitchFamily="34" charset="0"/>
                  </a:rPr>
                  <a:t>Type Answer to Card 2.</a:t>
                </a:r>
                <a:endParaRPr lang="en-US" sz="800" dirty="0">
                  <a:latin typeface="Calibri" pitchFamily="34" charset="0"/>
                </a:endParaRPr>
              </a:p>
            </p:txBody>
          </p:sp>
          <p:sp>
            <p:nvSpPr>
              <p:cNvPr id="14426" name="TextBox 61"/>
              <p:cNvSpPr txBox="1">
                <a:spLocks noChangeArrowheads="1"/>
              </p:cNvSpPr>
              <p:nvPr/>
            </p:nvSpPr>
            <p:spPr bwMode="auto">
              <a:xfrm>
                <a:off x="1176338" y="1294016"/>
                <a:ext cx="2538412" cy="215452"/>
              </a:xfrm>
              <a:prstGeom prst="rect">
                <a:avLst/>
              </a:prstGeom>
              <a:noFill/>
              <a:ln w="9525">
                <a:noFill/>
                <a:miter lim="800000"/>
                <a:headEnd/>
                <a:tailEnd/>
              </a:ln>
            </p:spPr>
            <p:txBody>
              <a:bodyPr wrap="square">
                <a:spAutoFit/>
              </a:bodyPr>
              <a:lstStyle/>
              <a:p>
                <a:r>
                  <a:rPr lang="en-US" sz="800" dirty="0">
                    <a:latin typeface="Calibri" pitchFamily="34" charset="0"/>
                  </a:rPr>
                  <a:t>Type Answer to Card 2.</a:t>
                </a:r>
                <a:endParaRPr lang="en-US" sz="800" dirty="0">
                  <a:latin typeface="Calibri" pitchFamily="34" charset="0"/>
                </a:endParaRPr>
              </a:p>
            </p:txBody>
          </p:sp>
          <p:sp>
            <p:nvSpPr>
              <p:cNvPr id="14427" name="TextBox 57"/>
              <p:cNvSpPr txBox="1">
                <a:spLocks noChangeArrowheads="1"/>
              </p:cNvSpPr>
              <p:nvPr/>
            </p:nvSpPr>
            <p:spPr bwMode="auto">
              <a:xfrm>
                <a:off x="1176337" y="1887583"/>
                <a:ext cx="2566987" cy="215452"/>
              </a:xfrm>
              <a:prstGeom prst="rect">
                <a:avLst/>
              </a:prstGeom>
              <a:noFill/>
              <a:ln w="9525">
                <a:noFill/>
                <a:miter lim="800000"/>
                <a:headEnd/>
                <a:tailEnd/>
              </a:ln>
            </p:spPr>
            <p:txBody>
              <a:bodyPr wrap="square">
                <a:spAutoFit/>
              </a:bodyPr>
              <a:lstStyle/>
              <a:p>
                <a:r>
                  <a:rPr lang="en-US" sz="800" dirty="0">
                    <a:latin typeface="Calibri" pitchFamily="34" charset="0"/>
                  </a:rPr>
                  <a:t>Type Answer to Card 2.</a:t>
                </a:r>
                <a:endParaRPr lang="en-US" sz="800" dirty="0">
                  <a:latin typeface="Calibri" pitchFamily="34" charset="0"/>
                </a:endParaRPr>
              </a:p>
            </p:txBody>
          </p:sp>
          <p:sp>
            <p:nvSpPr>
              <p:cNvPr id="14428" name="TextBox 55"/>
              <p:cNvSpPr txBox="1">
                <a:spLocks noChangeArrowheads="1"/>
              </p:cNvSpPr>
              <p:nvPr/>
            </p:nvSpPr>
            <p:spPr bwMode="auto">
              <a:xfrm>
                <a:off x="1176338" y="1576340"/>
                <a:ext cx="2286000" cy="215452"/>
              </a:xfrm>
              <a:prstGeom prst="rect">
                <a:avLst/>
              </a:prstGeom>
              <a:noFill/>
              <a:ln w="9525">
                <a:noFill/>
                <a:miter lim="800000"/>
                <a:headEnd/>
                <a:tailEnd/>
              </a:ln>
            </p:spPr>
            <p:txBody>
              <a:bodyPr>
                <a:spAutoFit/>
              </a:bodyPr>
              <a:lstStyle/>
              <a:p>
                <a:r>
                  <a:rPr lang="en-US" sz="800" dirty="0">
                    <a:latin typeface="Calibri" pitchFamily="34" charset="0"/>
                  </a:rPr>
                  <a:t>Type Answer to Card 2.</a:t>
                </a:r>
                <a:endParaRPr lang="en-US" sz="800" dirty="0">
                  <a:latin typeface="Calibri" pitchFamily="34" charset="0"/>
                </a:endParaRPr>
              </a:p>
            </p:txBody>
          </p:sp>
          <p:sp>
            <p:nvSpPr>
              <p:cNvPr id="14429" name="TextBox 53"/>
              <p:cNvSpPr txBox="1">
                <a:spLocks noChangeArrowheads="1"/>
              </p:cNvSpPr>
              <p:nvPr/>
            </p:nvSpPr>
            <p:spPr bwMode="auto">
              <a:xfrm>
                <a:off x="1176338" y="2168609"/>
                <a:ext cx="2286000" cy="215452"/>
              </a:xfrm>
              <a:prstGeom prst="rect">
                <a:avLst/>
              </a:prstGeom>
              <a:noFill/>
              <a:ln w="9525">
                <a:noFill/>
                <a:miter lim="800000"/>
                <a:headEnd/>
                <a:tailEnd/>
              </a:ln>
            </p:spPr>
            <p:txBody>
              <a:bodyPr>
                <a:spAutoFit/>
              </a:bodyPr>
              <a:lstStyle/>
              <a:p>
                <a:r>
                  <a:rPr lang="en-US" sz="800" dirty="0">
                    <a:latin typeface="Calibri" pitchFamily="34" charset="0"/>
                  </a:rPr>
                  <a:t>Type Answer to Card </a:t>
                </a:r>
                <a:r>
                  <a:rPr lang="en-US" sz="800" dirty="0" smtClean="0">
                    <a:latin typeface="Calibri" pitchFamily="34" charset="0"/>
                  </a:rPr>
                  <a:t>2.</a:t>
                </a:r>
                <a:endParaRPr lang="en-US" sz="800" dirty="0">
                  <a:latin typeface="Calibri" pitchFamily="34" charset="0"/>
                </a:endParaRPr>
              </a:p>
            </p:txBody>
          </p:sp>
        </p:grpSp>
        <p:grpSp>
          <p:nvGrpSpPr>
            <p:cNvPr id="14339" name="Group 89"/>
            <p:cNvGrpSpPr>
              <a:grpSpLocks/>
            </p:cNvGrpSpPr>
            <p:nvPr/>
          </p:nvGrpSpPr>
          <p:grpSpPr bwMode="auto">
            <a:xfrm>
              <a:off x="4629150" y="4402138"/>
              <a:ext cx="3200400" cy="1955799"/>
              <a:chOff x="533400" y="609600"/>
              <a:chExt cx="3200400" cy="1955870"/>
            </a:xfrm>
          </p:grpSpPr>
          <p:sp>
            <p:nvSpPr>
              <p:cNvPr id="91" name="Rectangle 90"/>
              <p:cNvSpPr/>
              <p:nvPr/>
            </p:nvSpPr>
            <p:spPr>
              <a:xfrm>
                <a:off x="533400" y="609600"/>
                <a:ext cx="3200400" cy="195587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800"/>
              </a:p>
            </p:txBody>
          </p:sp>
          <p:sp>
            <p:nvSpPr>
              <p:cNvPr id="14410" name="TextBox 111"/>
              <p:cNvSpPr txBox="1">
                <a:spLocks noChangeArrowheads="1"/>
              </p:cNvSpPr>
              <p:nvPr/>
            </p:nvSpPr>
            <p:spPr bwMode="auto">
              <a:xfrm>
                <a:off x="1176338" y="706441"/>
                <a:ext cx="2286000" cy="215452"/>
              </a:xfrm>
              <a:prstGeom prst="rect">
                <a:avLst/>
              </a:prstGeom>
              <a:noFill/>
              <a:ln w="9525">
                <a:noFill/>
                <a:miter lim="800000"/>
                <a:headEnd/>
                <a:tailEnd/>
              </a:ln>
            </p:spPr>
            <p:txBody>
              <a:bodyPr>
                <a:spAutoFit/>
              </a:bodyPr>
              <a:lstStyle/>
              <a:p>
                <a:r>
                  <a:rPr lang="en-US" sz="800" dirty="0" smtClean="0">
                    <a:latin typeface="Calibri" pitchFamily="34" charset="0"/>
                  </a:rPr>
                  <a:t>Type Answer to Card 3.</a:t>
                </a:r>
                <a:endParaRPr lang="en-US" sz="800" dirty="0">
                  <a:latin typeface="Calibri" pitchFamily="34" charset="0"/>
                </a:endParaRPr>
              </a:p>
            </p:txBody>
          </p:sp>
          <p:sp>
            <p:nvSpPr>
              <p:cNvPr id="14411" name="TextBox 109"/>
              <p:cNvSpPr txBox="1">
                <a:spLocks noChangeArrowheads="1"/>
              </p:cNvSpPr>
              <p:nvPr/>
            </p:nvSpPr>
            <p:spPr bwMode="auto">
              <a:xfrm>
                <a:off x="1176944" y="993742"/>
                <a:ext cx="2286000" cy="215444"/>
              </a:xfrm>
              <a:prstGeom prst="rect">
                <a:avLst/>
              </a:prstGeom>
              <a:noFill/>
              <a:ln w="9525">
                <a:noFill/>
                <a:miter lim="800000"/>
                <a:headEnd/>
                <a:tailEnd/>
              </a:ln>
            </p:spPr>
            <p:txBody>
              <a:bodyPr>
                <a:spAutoFit/>
              </a:bodyPr>
              <a:lstStyle/>
              <a:p>
                <a:r>
                  <a:rPr lang="en-US" sz="800" dirty="0" smtClean="0">
                    <a:latin typeface="Calibri" pitchFamily="34" charset="0"/>
                  </a:rPr>
                  <a:t>Type Answer to Card 3.</a:t>
                </a:r>
                <a:endParaRPr lang="en-US" sz="800" dirty="0">
                  <a:latin typeface="Calibri" pitchFamily="34" charset="0"/>
                </a:endParaRPr>
              </a:p>
            </p:txBody>
          </p:sp>
          <p:sp>
            <p:nvSpPr>
              <p:cNvPr id="14412" name="TextBox 107"/>
              <p:cNvSpPr txBox="1">
                <a:spLocks noChangeArrowheads="1"/>
              </p:cNvSpPr>
              <p:nvPr/>
            </p:nvSpPr>
            <p:spPr bwMode="auto">
              <a:xfrm>
                <a:off x="1176338" y="1294016"/>
                <a:ext cx="2490787" cy="215452"/>
              </a:xfrm>
              <a:prstGeom prst="rect">
                <a:avLst/>
              </a:prstGeom>
              <a:noFill/>
              <a:ln w="9525">
                <a:noFill/>
                <a:miter lim="800000"/>
                <a:headEnd/>
                <a:tailEnd/>
              </a:ln>
            </p:spPr>
            <p:txBody>
              <a:bodyPr>
                <a:spAutoFit/>
              </a:bodyPr>
              <a:lstStyle/>
              <a:p>
                <a:r>
                  <a:rPr lang="en-US" sz="800" dirty="0">
                    <a:latin typeface="Calibri" pitchFamily="34" charset="0"/>
                  </a:rPr>
                  <a:t>Type Answer to Card 3</a:t>
                </a:r>
                <a:r>
                  <a:rPr lang="en-US" sz="800" dirty="0" smtClean="0">
                    <a:latin typeface="Calibri" pitchFamily="34" charset="0"/>
                  </a:rPr>
                  <a:t>.</a:t>
                </a:r>
                <a:endParaRPr lang="en-US" sz="800" dirty="0">
                  <a:latin typeface="Calibri" pitchFamily="34" charset="0"/>
                </a:endParaRPr>
              </a:p>
            </p:txBody>
          </p:sp>
          <p:sp>
            <p:nvSpPr>
              <p:cNvPr id="14413" name="TextBox 103"/>
              <p:cNvSpPr txBox="1">
                <a:spLocks noChangeArrowheads="1"/>
              </p:cNvSpPr>
              <p:nvPr/>
            </p:nvSpPr>
            <p:spPr bwMode="auto">
              <a:xfrm>
                <a:off x="1176338" y="1889161"/>
                <a:ext cx="2286000" cy="215452"/>
              </a:xfrm>
              <a:prstGeom prst="rect">
                <a:avLst/>
              </a:prstGeom>
              <a:noFill/>
              <a:ln w="9525">
                <a:noFill/>
                <a:miter lim="800000"/>
                <a:headEnd/>
                <a:tailEnd/>
              </a:ln>
            </p:spPr>
            <p:txBody>
              <a:bodyPr>
                <a:spAutoFit/>
              </a:bodyPr>
              <a:lstStyle/>
              <a:p>
                <a:r>
                  <a:rPr lang="en-US" sz="800" dirty="0">
                    <a:latin typeface="Calibri" pitchFamily="34" charset="0"/>
                  </a:rPr>
                  <a:t>Type Answer to Card 3.</a:t>
                </a:r>
                <a:endParaRPr lang="en-US" sz="800" dirty="0">
                  <a:latin typeface="Calibri" pitchFamily="34" charset="0"/>
                </a:endParaRPr>
              </a:p>
            </p:txBody>
          </p:sp>
          <p:sp>
            <p:nvSpPr>
              <p:cNvPr id="14414" name="TextBox 101"/>
              <p:cNvSpPr txBox="1">
                <a:spLocks noChangeArrowheads="1"/>
              </p:cNvSpPr>
              <p:nvPr/>
            </p:nvSpPr>
            <p:spPr bwMode="auto">
              <a:xfrm>
                <a:off x="1176338" y="1600235"/>
                <a:ext cx="2490787" cy="215452"/>
              </a:xfrm>
              <a:prstGeom prst="rect">
                <a:avLst/>
              </a:prstGeom>
              <a:noFill/>
              <a:ln w="9525">
                <a:noFill/>
                <a:miter lim="800000"/>
                <a:headEnd/>
                <a:tailEnd/>
              </a:ln>
            </p:spPr>
            <p:txBody>
              <a:bodyPr>
                <a:spAutoFit/>
              </a:bodyPr>
              <a:lstStyle/>
              <a:p>
                <a:r>
                  <a:rPr lang="en-US" sz="800" dirty="0">
                    <a:latin typeface="Calibri" pitchFamily="34" charset="0"/>
                  </a:rPr>
                  <a:t>Type Answer to Card 3.</a:t>
                </a:r>
                <a:endParaRPr lang="en-US" sz="800" dirty="0">
                  <a:latin typeface="Calibri" pitchFamily="34" charset="0"/>
                </a:endParaRPr>
              </a:p>
            </p:txBody>
          </p:sp>
          <p:sp>
            <p:nvSpPr>
              <p:cNvPr id="14415" name="TextBox 99"/>
              <p:cNvSpPr txBox="1">
                <a:spLocks noChangeArrowheads="1"/>
              </p:cNvSpPr>
              <p:nvPr/>
            </p:nvSpPr>
            <p:spPr bwMode="auto">
              <a:xfrm>
                <a:off x="1176338" y="2200332"/>
                <a:ext cx="2286000" cy="215452"/>
              </a:xfrm>
              <a:prstGeom prst="rect">
                <a:avLst/>
              </a:prstGeom>
              <a:noFill/>
              <a:ln w="9525">
                <a:noFill/>
                <a:miter lim="800000"/>
                <a:headEnd/>
                <a:tailEnd/>
              </a:ln>
            </p:spPr>
            <p:txBody>
              <a:bodyPr>
                <a:spAutoFit/>
              </a:bodyPr>
              <a:lstStyle/>
              <a:p>
                <a:r>
                  <a:rPr lang="en-US" sz="800" dirty="0">
                    <a:latin typeface="Calibri" pitchFamily="34" charset="0"/>
                  </a:rPr>
                  <a:t>Type Answer to Card 3</a:t>
                </a:r>
                <a:r>
                  <a:rPr lang="en-US" sz="800" dirty="0" smtClean="0">
                    <a:latin typeface="Calibri" pitchFamily="34" charset="0"/>
                  </a:rPr>
                  <a:t>.</a:t>
                </a:r>
                <a:endParaRPr lang="en-US" sz="800" dirty="0">
                  <a:latin typeface="Calibri" pitchFamily="34" charset="0"/>
                </a:endParaRPr>
              </a:p>
            </p:txBody>
          </p:sp>
        </p:grpSp>
        <p:grpSp>
          <p:nvGrpSpPr>
            <p:cNvPr id="14342" name="Group 158"/>
            <p:cNvGrpSpPr>
              <a:grpSpLocks/>
            </p:cNvGrpSpPr>
            <p:nvPr/>
          </p:nvGrpSpPr>
          <p:grpSpPr bwMode="auto">
            <a:xfrm>
              <a:off x="4629150" y="198438"/>
              <a:ext cx="3200400" cy="1955800"/>
              <a:chOff x="790575" y="609600"/>
              <a:chExt cx="3200400" cy="1955870"/>
            </a:xfrm>
          </p:grpSpPr>
          <p:sp>
            <p:nvSpPr>
              <p:cNvPr id="160" name="Rectangle 159"/>
              <p:cNvSpPr/>
              <p:nvPr/>
            </p:nvSpPr>
            <p:spPr>
              <a:xfrm>
                <a:off x="790575" y="609600"/>
                <a:ext cx="3200400" cy="195587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800"/>
              </a:p>
            </p:txBody>
          </p:sp>
          <p:sp>
            <p:nvSpPr>
              <p:cNvPr id="14391" name="TextBox 180"/>
              <p:cNvSpPr txBox="1">
                <a:spLocks noChangeArrowheads="1"/>
              </p:cNvSpPr>
              <p:nvPr/>
            </p:nvSpPr>
            <p:spPr bwMode="auto">
              <a:xfrm>
                <a:off x="1566863" y="687337"/>
                <a:ext cx="2286000" cy="214320"/>
              </a:xfrm>
              <a:prstGeom prst="rect">
                <a:avLst/>
              </a:prstGeom>
              <a:noFill/>
              <a:ln w="9525">
                <a:noFill/>
                <a:miter lim="800000"/>
                <a:headEnd/>
                <a:tailEnd/>
              </a:ln>
            </p:spPr>
            <p:txBody>
              <a:bodyPr>
                <a:spAutoFit/>
              </a:bodyPr>
              <a:lstStyle/>
              <a:p>
                <a:r>
                  <a:rPr lang="en-US" sz="800" dirty="0">
                    <a:latin typeface="Calibri" pitchFamily="34" charset="0"/>
                  </a:rPr>
                  <a:t>Type Answer to Card 1</a:t>
                </a:r>
                <a:endParaRPr lang="en-US" sz="800" dirty="0">
                  <a:latin typeface="Calibri" pitchFamily="34" charset="0"/>
                </a:endParaRPr>
              </a:p>
            </p:txBody>
          </p:sp>
          <p:sp>
            <p:nvSpPr>
              <p:cNvPr id="14392" name="TextBox 178"/>
              <p:cNvSpPr txBox="1">
                <a:spLocks noChangeArrowheads="1"/>
              </p:cNvSpPr>
              <p:nvPr/>
            </p:nvSpPr>
            <p:spPr bwMode="auto">
              <a:xfrm>
                <a:off x="1651015" y="1012855"/>
                <a:ext cx="2286000" cy="169283"/>
              </a:xfrm>
              <a:prstGeom prst="rect">
                <a:avLst/>
              </a:prstGeom>
              <a:noFill/>
              <a:ln w="9525">
                <a:noFill/>
                <a:miter lim="800000"/>
                <a:headEnd/>
                <a:tailEnd/>
              </a:ln>
            </p:spPr>
            <p:txBody>
              <a:bodyPr lIns="0" tIns="0" rIns="0">
                <a:spAutoFit/>
              </a:bodyPr>
              <a:lstStyle/>
              <a:p>
                <a:r>
                  <a:rPr lang="en-US" sz="800" dirty="0">
                    <a:latin typeface="Calibri" pitchFamily="34" charset="0"/>
                  </a:rPr>
                  <a:t>Type Answer to Card 1</a:t>
                </a:r>
                <a:endParaRPr lang="en-US" sz="800" dirty="0">
                  <a:latin typeface="Calibri" pitchFamily="34" charset="0"/>
                </a:endParaRPr>
              </a:p>
            </p:txBody>
          </p:sp>
          <p:sp>
            <p:nvSpPr>
              <p:cNvPr id="14393" name="TextBox 176"/>
              <p:cNvSpPr txBox="1">
                <a:spLocks noChangeArrowheads="1"/>
              </p:cNvSpPr>
              <p:nvPr/>
            </p:nvSpPr>
            <p:spPr bwMode="auto">
              <a:xfrm>
                <a:off x="1566863" y="1289227"/>
                <a:ext cx="2286000" cy="215452"/>
              </a:xfrm>
              <a:prstGeom prst="rect">
                <a:avLst/>
              </a:prstGeom>
              <a:noFill/>
              <a:ln w="9525">
                <a:noFill/>
                <a:miter lim="800000"/>
                <a:headEnd/>
                <a:tailEnd/>
              </a:ln>
            </p:spPr>
            <p:txBody>
              <a:bodyPr>
                <a:spAutoFit/>
              </a:bodyPr>
              <a:lstStyle/>
              <a:p>
                <a:r>
                  <a:rPr lang="en-US" sz="800" dirty="0">
                    <a:latin typeface="Calibri" pitchFamily="34" charset="0"/>
                  </a:rPr>
                  <a:t>Type Answer to Card 1</a:t>
                </a:r>
                <a:endParaRPr lang="en-US" sz="800" dirty="0">
                  <a:latin typeface="Calibri" pitchFamily="34" charset="0"/>
                </a:endParaRPr>
              </a:p>
            </p:txBody>
          </p:sp>
          <p:sp>
            <p:nvSpPr>
              <p:cNvPr id="14394" name="TextBox 172"/>
              <p:cNvSpPr txBox="1">
                <a:spLocks noChangeArrowheads="1"/>
              </p:cNvSpPr>
              <p:nvPr/>
            </p:nvSpPr>
            <p:spPr bwMode="auto">
              <a:xfrm>
                <a:off x="1566863" y="1874896"/>
                <a:ext cx="2286000" cy="215452"/>
              </a:xfrm>
              <a:prstGeom prst="rect">
                <a:avLst/>
              </a:prstGeom>
              <a:noFill/>
              <a:ln w="9525">
                <a:noFill/>
                <a:miter lim="800000"/>
                <a:headEnd/>
                <a:tailEnd/>
              </a:ln>
            </p:spPr>
            <p:txBody>
              <a:bodyPr>
                <a:spAutoFit/>
              </a:bodyPr>
              <a:lstStyle/>
              <a:p>
                <a:r>
                  <a:rPr lang="en-US" sz="800" dirty="0">
                    <a:latin typeface="Calibri" pitchFamily="34" charset="0"/>
                  </a:rPr>
                  <a:t>Type Answer to Card 1</a:t>
                </a:r>
                <a:endParaRPr lang="en-US" sz="800" dirty="0">
                  <a:latin typeface="Calibri" pitchFamily="34" charset="0"/>
                </a:endParaRPr>
              </a:p>
            </p:txBody>
          </p:sp>
          <p:sp>
            <p:nvSpPr>
              <p:cNvPr id="14395" name="TextBox 170"/>
              <p:cNvSpPr txBox="1">
                <a:spLocks noChangeArrowheads="1"/>
              </p:cNvSpPr>
              <p:nvPr/>
            </p:nvSpPr>
            <p:spPr bwMode="auto">
              <a:xfrm>
                <a:off x="1565289" y="1612978"/>
                <a:ext cx="2405182" cy="215452"/>
              </a:xfrm>
              <a:prstGeom prst="rect">
                <a:avLst/>
              </a:prstGeom>
              <a:noFill/>
              <a:ln w="9525">
                <a:noFill/>
                <a:miter lim="800000"/>
                <a:headEnd/>
                <a:tailEnd/>
              </a:ln>
            </p:spPr>
            <p:txBody>
              <a:bodyPr wrap="square">
                <a:spAutoFit/>
              </a:bodyPr>
              <a:lstStyle/>
              <a:p>
                <a:r>
                  <a:rPr lang="en-US" sz="800" dirty="0">
                    <a:latin typeface="Calibri" pitchFamily="34" charset="0"/>
                  </a:rPr>
                  <a:t>Type Answer to Card 1</a:t>
                </a:r>
                <a:endParaRPr lang="en-US" sz="800" dirty="0">
                  <a:latin typeface="Calibri" pitchFamily="34" charset="0"/>
                </a:endParaRPr>
              </a:p>
            </p:txBody>
          </p:sp>
          <p:sp>
            <p:nvSpPr>
              <p:cNvPr id="14396" name="TextBox 168"/>
              <p:cNvSpPr txBox="1">
                <a:spLocks noChangeArrowheads="1"/>
              </p:cNvSpPr>
              <p:nvPr/>
            </p:nvSpPr>
            <p:spPr bwMode="auto">
              <a:xfrm>
                <a:off x="1566863" y="2176518"/>
                <a:ext cx="2286000" cy="215452"/>
              </a:xfrm>
              <a:prstGeom prst="rect">
                <a:avLst/>
              </a:prstGeom>
              <a:noFill/>
              <a:ln w="9525">
                <a:noFill/>
                <a:miter lim="800000"/>
                <a:headEnd/>
                <a:tailEnd/>
              </a:ln>
            </p:spPr>
            <p:txBody>
              <a:bodyPr>
                <a:spAutoFit/>
              </a:bodyPr>
              <a:lstStyle/>
              <a:p>
                <a:r>
                  <a:rPr lang="en-US" sz="800" dirty="0">
                    <a:latin typeface="Calibri" pitchFamily="34" charset="0"/>
                  </a:rPr>
                  <a:t>Type Answer to Card </a:t>
                </a:r>
                <a:r>
                  <a:rPr lang="en-US" sz="800" dirty="0" smtClean="0">
                    <a:latin typeface="Calibri" pitchFamily="34" charset="0"/>
                  </a:rPr>
                  <a:t>1.</a:t>
                </a:r>
                <a:endParaRPr lang="en-US" sz="800" dirty="0">
                  <a:latin typeface="Calibri" pitchFamily="34" charset="0"/>
                </a:endParaRPr>
              </a:p>
            </p:txBody>
          </p:sp>
        </p:grpSp>
        <p:grpSp>
          <p:nvGrpSpPr>
            <p:cNvPr id="14344" name="Group 188"/>
            <p:cNvGrpSpPr>
              <a:grpSpLocks/>
            </p:cNvGrpSpPr>
            <p:nvPr/>
          </p:nvGrpSpPr>
          <p:grpSpPr bwMode="auto">
            <a:xfrm>
              <a:off x="4800600" y="307975"/>
              <a:ext cx="549275" cy="1692275"/>
              <a:chOff x="1490410" y="297121"/>
              <a:chExt cx="464125" cy="1711158"/>
            </a:xfrm>
          </p:grpSpPr>
          <p:sp>
            <p:nvSpPr>
              <p:cNvPr id="190" name="Oval 189"/>
              <p:cNvSpPr/>
              <p:nvPr/>
            </p:nvSpPr>
            <p:spPr>
              <a:xfrm>
                <a:off x="1490410" y="297121"/>
                <a:ext cx="464125" cy="223125"/>
              </a:xfrm>
              <a:prstGeom prst="ellipse">
                <a:avLst/>
              </a:prstGeom>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800" dirty="0">
                    <a:solidFill>
                      <a:schemeClr val="tx1"/>
                    </a:solidFill>
                  </a:rPr>
                  <a:t>FL</a:t>
                </a:r>
              </a:p>
            </p:txBody>
          </p:sp>
          <p:sp>
            <p:nvSpPr>
              <p:cNvPr id="191" name="Oval 190"/>
              <p:cNvSpPr/>
              <p:nvPr/>
            </p:nvSpPr>
            <p:spPr>
              <a:xfrm>
                <a:off x="1490410" y="605322"/>
                <a:ext cx="464125" cy="223125"/>
              </a:xfrm>
              <a:prstGeom prst="ellipse">
                <a:avLst/>
              </a:prstGeom>
              <a:ln w="3175">
                <a:solidFill>
                  <a:schemeClr val="tx1"/>
                </a:solidFill>
              </a:ln>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US" sz="800" dirty="0">
                    <a:solidFill>
                      <a:schemeClr val="tx1"/>
                    </a:solidFill>
                  </a:rPr>
                  <a:t>S</a:t>
                </a:r>
              </a:p>
            </p:txBody>
          </p:sp>
          <p:sp>
            <p:nvSpPr>
              <p:cNvPr id="192" name="Oval 191"/>
              <p:cNvSpPr/>
              <p:nvPr/>
            </p:nvSpPr>
            <p:spPr>
              <a:xfrm>
                <a:off x="1490410" y="907102"/>
                <a:ext cx="464125" cy="223125"/>
              </a:xfrm>
              <a:prstGeom prst="ellipse">
                <a:avLst/>
              </a:prstGeom>
              <a:ln w="3175">
                <a:solidFill>
                  <a:schemeClr val="tx1"/>
                </a:solidFill>
              </a:ln>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fontAlgn="auto">
                  <a:spcBef>
                    <a:spcPts val="0"/>
                  </a:spcBef>
                  <a:spcAft>
                    <a:spcPts val="0"/>
                  </a:spcAft>
                  <a:defRPr/>
                </a:pPr>
                <a:r>
                  <a:rPr lang="en-US" sz="800" dirty="0">
                    <a:solidFill>
                      <a:schemeClr val="tx1"/>
                    </a:solidFill>
                  </a:rPr>
                  <a:t>H</a:t>
                </a:r>
              </a:p>
            </p:txBody>
          </p:sp>
          <p:sp>
            <p:nvSpPr>
              <p:cNvPr id="193" name="Oval 192"/>
              <p:cNvSpPr/>
              <p:nvPr/>
            </p:nvSpPr>
            <p:spPr>
              <a:xfrm>
                <a:off x="1490410" y="1486585"/>
                <a:ext cx="464125" cy="224730"/>
              </a:xfrm>
              <a:prstGeom prst="ellipse">
                <a:avLst/>
              </a:prstGeom>
              <a:solidFill>
                <a:srgbClr val="FFFF00"/>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800" dirty="0">
                    <a:solidFill>
                      <a:schemeClr val="tx1"/>
                    </a:solidFill>
                  </a:rPr>
                  <a:t>E</a:t>
                </a:r>
              </a:p>
            </p:txBody>
          </p:sp>
          <p:sp>
            <p:nvSpPr>
              <p:cNvPr id="194" name="Oval 193"/>
              <p:cNvSpPr/>
              <p:nvPr/>
            </p:nvSpPr>
            <p:spPr>
              <a:xfrm>
                <a:off x="1490410" y="1208882"/>
                <a:ext cx="464125" cy="223125"/>
              </a:xfrm>
              <a:prstGeom prst="ellipse">
                <a:avLst/>
              </a:prstGeom>
              <a:ln w="3175">
                <a:solidFill>
                  <a:schemeClr val="tx1"/>
                </a:solidFill>
              </a:ln>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fontAlgn="auto">
                  <a:spcBef>
                    <a:spcPts val="0"/>
                  </a:spcBef>
                  <a:spcAft>
                    <a:spcPts val="0"/>
                  </a:spcAft>
                  <a:defRPr/>
                </a:pPr>
                <a:r>
                  <a:rPr lang="en-US" sz="800" dirty="0">
                    <a:solidFill>
                      <a:schemeClr val="tx1"/>
                    </a:solidFill>
                  </a:rPr>
                  <a:t>G</a:t>
                </a:r>
              </a:p>
            </p:txBody>
          </p:sp>
          <p:sp>
            <p:nvSpPr>
              <p:cNvPr id="195" name="Oval 194"/>
              <p:cNvSpPr/>
              <p:nvPr/>
            </p:nvSpPr>
            <p:spPr>
              <a:xfrm>
                <a:off x="1490410" y="1785155"/>
                <a:ext cx="464125" cy="223124"/>
              </a:xfrm>
              <a:prstGeom prst="ellipse">
                <a:avLst/>
              </a:prstGeom>
              <a:solidFill>
                <a:srgbClr val="FF0000"/>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800" dirty="0">
                    <a:solidFill>
                      <a:schemeClr val="tx1"/>
                    </a:solidFill>
                  </a:rPr>
                  <a:t>M</a:t>
                </a:r>
              </a:p>
            </p:txBody>
          </p:sp>
        </p:grpSp>
        <p:grpSp>
          <p:nvGrpSpPr>
            <p:cNvPr id="14346" name="Group 202"/>
            <p:cNvGrpSpPr>
              <a:grpSpLocks/>
            </p:cNvGrpSpPr>
            <p:nvPr/>
          </p:nvGrpSpPr>
          <p:grpSpPr bwMode="auto">
            <a:xfrm>
              <a:off x="4781550" y="2371725"/>
              <a:ext cx="463550" cy="1711325"/>
              <a:chOff x="1490410" y="297121"/>
              <a:chExt cx="464125" cy="1711158"/>
            </a:xfrm>
          </p:grpSpPr>
          <p:sp>
            <p:nvSpPr>
              <p:cNvPr id="204" name="Oval 203"/>
              <p:cNvSpPr/>
              <p:nvPr/>
            </p:nvSpPr>
            <p:spPr>
              <a:xfrm>
                <a:off x="1490410" y="297121"/>
                <a:ext cx="464125" cy="223816"/>
              </a:xfrm>
              <a:prstGeom prst="ellipse">
                <a:avLst/>
              </a:prstGeom>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800" dirty="0">
                    <a:solidFill>
                      <a:schemeClr val="tx1"/>
                    </a:solidFill>
                  </a:rPr>
                  <a:t>FL</a:t>
                </a:r>
              </a:p>
            </p:txBody>
          </p:sp>
          <p:sp>
            <p:nvSpPr>
              <p:cNvPr id="205" name="Oval 204"/>
              <p:cNvSpPr/>
              <p:nvPr/>
            </p:nvSpPr>
            <p:spPr>
              <a:xfrm>
                <a:off x="1490410" y="605066"/>
                <a:ext cx="464125" cy="223816"/>
              </a:xfrm>
              <a:prstGeom prst="ellipse">
                <a:avLst/>
              </a:prstGeom>
              <a:ln w="3175">
                <a:solidFill>
                  <a:schemeClr val="tx1"/>
                </a:solidFill>
              </a:ln>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US" sz="800" dirty="0">
                    <a:solidFill>
                      <a:schemeClr val="tx1"/>
                    </a:solidFill>
                  </a:rPr>
                  <a:t>S</a:t>
                </a:r>
              </a:p>
            </p:txBody>
          </p:sp>
          <p:sp>
            <p:nvSpPr>
              <p:cNvPr id="206" name="Oval 205"/>
              <p:cNvSpPr/>
              <p:nvPr/>
            </p:nvSpPr>
            <p:spPr>
              <a:xfrm>
                <a:off x="1490410" y="906662"/>
                <a:ext cx="464125" cy="223816"/>
              </a:xfrm>
              <a:prstGeom prst="ellipse">
                <a:avLst/>
              </a:prstGeom>
              <a:ln w="3175">
                <a:solidFill>
                  <a:schemeClr val="tx1"/>
                </a:solidFill>
              </a:ln>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fontAlgn="auto">
                  <a:spcBef>
                    <a:spcPts val="0"/>
                  </a:spcBef>
                  <a:spcAft>
                    <a:spcPts val="0"/>
                  </a:spcAft>
                  <a:defRPr/>
                </a:pPr>
                <a:r>
                  <a:rPr lang="en-US" sz="800" dirty="0">
                    <a:solidFill>
                      <a:schemeClr val="tx1"/>
                    </a:solidFill>
                  </a:rPr>
                  <a:t>H</a:t>
                </a:r>
              </a:p>
            </p:txBody>
          </p:sp>
          <p:sp>
            <p:nvSpPr>
              <p:cNvPr id="207" name="Oval 206"/>
              <p:cNvSpPr/>
              <p:nvPr/>
            </p:nvSpPr>
            <p:spPr>
              <a:xfrm>
                <a:off x="1490410" y="1487630"/>
                <a:ext cx="464125" cy="222228"/>
              </a:xfrm>
              <a:prstGeom prst="ellipse">
                <a:avLst/>
              </a:prstGeom>
              <a:solidFill>
                <a:srgbClr val="FFFF00"/>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800" dirty="0">
                    <a:solidFill>
                      <a:schemeClr val="tx1"/>
                    </a:solidFill>
                  </a:rPr>
                  <a:t>E</a:t>
                </a:r>
              </a:p>
            </p:txBody>
          </p:sp>
          <p:sp>
            <p:nvSpPr>
              <p:cNvPr id="208" name="Oval 207"/>
              <p:cNvSpPr/>
              <p:nvPr/>
            </p:nvSpPr>
            <p:spPr>
              <a:xfrm>
                <a:off x="1490410" y="1208257"/>
                <a:ext cx="464125" cy="223816"/>
              </a:xfrm>
              <a:prstGeom prst="ellipse">
                <a:avLst/>
              </a:prstGeom>
              <a:ln w="3175">
                <a:solidFill>
                  <a:schemeClr val="tx1"/>
                </a:solidFill>
              </a:ln>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fontAlgn="auto">
                  <a:spcBef>
                    <a:spcPts val="0"/>
                  </a:spcBef>
                  <a:spcAft>
                    <a:spcPts val="0"/>
                  </a:spcAft>
                  <a:defRPr/>
                </a:pPr>
                <a:r>
                  <a:rPr lang="en-US" sz="800" dirty="0">
                    <a:solidFill>
                      <a:schemeClr val="tx1"/>
                    </a:solidFill>
                  </a:rPr>
                  <a:t>G</a:t>
                </a:r>
              </a:p>
            </p:txBody>
          </p:sp>
          <p:sp>
            <p:nvSpPr>
              <p:cNvPr id="209" name="Oval 208"/>
              <p:cNvSpPr/>
              <p:nvPr/>
            </p:nvSpPr>
            <p:spPr>
              <a:xfrm>
                <a:off x="1490410" y="1784464"/>
                <a:ext cx="464125" cy="223815"/>
              </a:xfrm>
              <a:prstGeom prst="ellipse">
                <a:avLst/>
              </a:prstGeom>
              <a:solidFill>
                <a:srgbClr val="FF0000"/>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800" dirty="0">
                    <a:solidFill>
                      <a:schemeClr val="tx1"/>
                    </a:solidFill>
                  </a:rPr>
                  <a:t>M</a:t>
                </a:r>
              </a:p>
            </p:txBody>
          </p:sp>
        </p:grpSp>
        <p:grpSp>
          <p:nvGrpSpPr>
            <p:cNvPr id="14348" name="Group 216"/>
            <p:cNvGrpSpPr>
              <a:grpSpLocks/>
            </p:cNvGrpSpPr>
            <p:nvPr/>
          </p:nvGrpSpPr>
          <p:grpSpPr bwMode="auto">
            <a:xfrm>
              <a:off x="4781550" y="4498975"/>
              <a:ext cx="463550" cy="1711325"/>
              <a:chOff x="1490410" y="297121"/>
              <a:chExt cx="464125" cy="1711158"/>
            </a:xfrm>
          </p:grpSpPr>
          <p:sp>
            <p:nvSpPr>
              <p:cNvPr id="218" name="Oval 217"/>
              <p:cNvSpPr/>
              <p:nvPr/>
            </p:nvSpPr>
            <p:spPr>
              <a:xfrm>
                <a:off x="1490410" y="297121"/>
                <a:ext cx="464125" cy="223816"/>
              </a:xfrm>
              <a:prstGeom prst="ellipse">
                <a:avLst/>
              </a:prstGeom>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800" dirty="0">
                    <a:solidFill>
                      <a:schemeClr val="tx1"/>
                    </a:solidFill>
                  </a:rPr>
                  <a:t>FL</a:t>
                </a:r>
              </a:p>
            </p:txBody>
          </p:sp>
          <p:sp>
            <p:nvSpPr>
              <p:cNvPr id="219" name="Oval 218"/>
              <p:cNvSpPr/>
              <p:nvPr/>
            </p:nvSpPr>
            <p:spPr>
              <a:xfrm>
                <a:off x="1490410" y="605066"/>
                <a:ext cx="464125" cy="223816"/>
              </a:xfrm>
              <a:prstGeom prst="ellipse">
                <a:avLst/>
              </a:prstGeom>
              <a:ln w="3175">
                <a:solidFill>
                  <a:schemeClr val="tx1"/>
                </a:solidFill>
              </a:ln>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US" sz="800" dirty="0">
                    <a:solidFill>
                      <a:schemeClr val="tx1"/>
                    </a:solidFill>
                  </a:rPr>
                  <a:t>S</a:t>
                </a:r>
              </a:p>
            </p:txBody>
          </p:sp>
          <p:sp>
            <p:nvSpPr>
              <p:cNvPr id="220" name="Oval 219"/>
              <p:cNvSpPr/>
              <p:nvPr/>
            </p:nvSpPr>
            <p:spPr>
              <a:xfrm>
                <a:off x="1490410" y="906662"/>
                <a:ext cx="464125" cy="223816"/>
              </a:xfrm>
              <a:prstGeom prst="ellipse">
                <a:avLst/>
              </a:prstGeom>
              <a:ln w="3175">
                <a:solidFill>
                  <a:schemeClr val="tx1"/>
                </a:solidFill>
              </a:ln>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fontAlgn="auto">
                  <a:spcBef>
                    <a:spcPts val="0"/>
                  </a:spcBef>
                  <a:spcAft>
                    <a:spcPts val="0"/>
                  </a:spcAft>
                  <a:defRPr/>
                </a:pPr>
                <a:r>
                  <a:rPr lang="en-US" sz="800" dirty="0">
                    <a:solidFill>
                      <a:schemeClr val="tx1"/>
                    </a:solidFill>
                  </a:rPr>
                  <a:t>H</a:t>
                </a:r>
              </a:p>
            </p:txBody>
          </p:sp>
          <p:sp>
            <p:nvSpPr>
              <p:cNvPr id="221" name="Oval 220"/>
              <p:cNvSpPr/>
              <p:nvPr/>
            </p:nvSpPr>
            <p:spPr>
              <a:xfrm>
                <a:off x="1490410" y="1487630"/>
                <a:ext cx="464125" cy="222228"/>
              </a:xfrm>
              <a:prstGeom prst="ellipse">
                <a:avLst/>
              </a:prstGeom>
              <a:solidFill>
                <a:srgbClr val="FFFF00"/>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800" dirty="0">
                    <a:solidFill>
                      <a:schemeClr val="tx1"/>
                    </a:solidFill>
                  </a:rPr>
                  <a:t>E</a:t>
                </a:r>
              </a:p>
            </p:txBody>
          </p:sp>
          <p:sp>
            <p:nvSpPr>
              <p:cNvPr id="222" name="Oval 221"/>
              <p:cNvSpPr/>
              <p:nvPr/>
            </p:nvSpPr>
            <p:spPr>
              <a:xfrm>
                <a:off x="1490410" y="1208257"/>
                <a:ext cx="464125" cy="223816"/>
              </a:xfrm>
              <a:prstGeom prst="ellipse">
                <a:avLst/>
              </a:prstGeom>
              <a:ln w="3175">
                <a:solidFill>
                  <a:schemeClr val="tx1"/>
                </a:solidFill>
              </a:ln>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fontAlgn="auto">
                  <a:spcBef>
                    <a:spcPts val="0"/>
                  </a:spcBef>
                  <a:spcAft>
                    <a:spcPts val="0"/>
                  </a:spcAft>
                  <a:defRPr/>
                </a:pPr>
                <a:r>
                  <a:rPr lang="en-US" sz="800" dirty="0">
                    <a:solidFill>
                      <a:schemeClr val="tx1"/>
                    </a:solidFill>
                  </a:rPr>
                  <a:t>G</a:t>
                </a:r>
              </a:p>
            </p:txBody>
          </p:sp>
          <p:sp>
            <p:nvSpPr>
              <p:cNvPr id="223" name="Oval 222"/>
              <p:cNvSpPr/>
              <p:nvPr/>
            </p:nvSpPr>
            <p:spPr>
              <a:xfrm>
                <a:off x="1490410" y="1784464"/>
                <a:ext cx="464125" cy="223815"/>
              </a:xfrm>
              <a:prstGeom prst="ellipse">
                <a:avLst/>
              </a:prstGeom>
              <a:solidFill>
                <a:srgbClr val="FF0000"/>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800" dirty="0">
                    <a:solidFill>
                      <a:schemeClr val="tx1"/>
                    </a:solidFill>
                  </a:rPr>
                  <a:t>M</a:t>
                </a:r>
              </a:p>
            </p:txBody>
          </p:sp>
        </p:grpSp>
      </p:grpSp>
      <p:grpSp>
        <p:nvGrpSpPr>
          <p:cNvPr id="2" name="Group 1"/>
          <p:cNvGrpSpPr/>
          <p:nvPr/>
        </p:nvGrpSpPr>
        <p:grpSpPr>
          <a:xfrm>
            <a:off x="707046" y="198438"/>
            <a:ext cx="3216276" cy="6165850"/>
            <a:chOff x="1295399" y="198438"/>
            <a:chExt cx="3216276" cy="6165850"/>
          </a:xfrm>
        </p:grpSpPr>
        <p:grpSp>
          <p:nvGrpSpPr>
            <p:cNvPr id="14338" name="Group 66"/>
            <p:cNvGrpSpPr>
              <a:grpSpLocks/>
            </p:cNvGrpSpPr>
            <p:nvPr/>
          </p:nvGrpSpPr>
          <p:grpSpPr bwMode="auto">
            <a:xfrm>
              <a:off x="1295399" y="198438"/>
              <a:ext cx="3197225" cy="1955799"/>
              <a:chOff x="533400" y="609600"/>
              <a:chExt cx="3200400" cy="1955870"/>
            </a:xfrm>
          </p:grpSpPr>
          <p:sp>
            <p:nvSpPr>
              <p:cNvPr id="68" name="Rectangle 67"/>
              <p:cNvSpPr/>
              <p:nvPr/>
            </p:nvSpPr>
            <p:spPr>
              <a:xfrm>
                <a:off x="533400" y="609600"/>
                <a:ext cx="3200400" cy="195587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000"/>
              </a:p>
            </p:txBody>
          </p:sp>
          <p:sp>
            <p:nvSpPr>
              <p:cNvPr id="14417" name="TextBox 88"/>
              <p:cNvSpPr txBox="1">
                <a:spLocks noChangeArrowheads="1"/>
              </p:cNvSpPr>
              <p:nvPr/>
            </p:nvSpPr>
            <p:spPr bwMode="auto">
              <a:xfrm>
                <a:off x="1177158" y="658734"/>
                <a:ext cx="2521683" cy="246230"/>
              </a:xfrm>
              <a:prstGeom prst="rect">
                <a:avLst/>
              </a:prstGeom>
              <a:noFill/>
              <a:ln w="9525">
                <a:noFill/>
                <a:miter lim="800000"/>
                <a:headEnd/>
                <a:tailEnd/>
              </a:ln>
            </p:spPr>
            <p:txBody>
              <a:bodyPr wrap="square">
                <a:spAutoFit/>
              </a:bodyPr>
              <a:lstStyle/>
              <a:p>
                <a:r>
                  <a:rPr lang="en-US" sz="1000" dirty="0">
                    <a:latin typeface="Calibri" pitchFamily="34" charset="0"/>
                  </a:rPr>
                  <a:t>Type </a:t>
                </a:r>
                <a:r>
                  <a:rPr lang="en-US" sz="1000" dirty="0" smtClean="0">
                    <a:latin typeface="Calibri" pitchFamily="34" charset="0"/>
                  </a:rPr>
                  <a:t>question for Card </a:t>
                </a:r>
                <a:r>
                  <a:rPr lang="en-US" sz="1000" dirty="0">
                    <a:latin typeface="Calibri" pitchFamily="34" charset="0"/>
                  </a:rPr>
                  <a:t>1</a:t>
                </a:r>
                <a:endParaRPr lang="en-US" sz="1000" dirty="0">
                  <a:latin typeface="Calibri" pitchFamily="34" charset="0"/>
                </a:endParaRPr>
              </a:p>
            </p:txBody>
          </p:sp>
          <p:sp>
            <p:nvSpPr>
              <p:cNvPr id="14418" name="TextBox 86"/>
              <p:cNvSpPr txBox="1">
                <a:spLocks noChangeArrowheads="1"/>
              </p:cNvSpPr>
              <p:nvPr/>
            </p:nvSpPr>
            <p:spPr bwMode="auto">
              <a:xfrm>
                <a:off x="1176944" y="1020331"/>
                <a:ext cx="2286000" cy="246230"/>
              </a:xfrm>
              <a:prstGeom prst="rect">
                <a:avLst/>
              </a:prstGeom>
              <a:noFill/>
              <a:ln w="9525">
                <a:noFill/>
                <a:miter lim="800000"/>
                <a:headEnd/>
                <a:tailEnd/>
              </a:ln>
            </p:spPr>
            <p:txBody>
              <a:bodyPr>
                <a:spAutoFit/>
              </a:bodyPr>
              <a:lstStyle/>
              <a:p>
                <a:r>
                  <a:rPr lang="en-US" sz="1000" dirty="0">
                    <a:latin typeface="Calibri" pitchFamily="34" charset="0"/>
                  </a:rPr>
                  <a:t>Type question for Card </a:t>
                </a:r>
                <a:r>
                  <a:rPr lang="en-US" sz="1000" dirty="0" smtClean="0">
                    <a:latin typeface="Calibri" pitchFamily="34" charset="0"/>
                  </a:rPr>
                  <a:t>1</a:t>
                </a:r>
                <a:endParaRPr lang="en-US" sz="1000" dirty="0">
                  <a:latin typeface="Calibri" pitchFamily="34" charset="0"/>
                </a:endParaRPr>
              </a:p>
            </p:txBody>
          </p:sp>
          <p:sp>
            <p:nvSpPr>
              <p:cNvPr id="14419" name="TextBox 84"/>
              <p:cNvSpPr txBox="1">
                <a:spLocks noChangeArrowheads="1"/>
              </p:cNvSpPr>
              <p:nvPr/>
            </p:nvSpPr>
            <p:spPr bwMode="auto">
              <a:xfrm>
                <a:off x="1176944" y="1309873"/>
                <a:ext cx="2286000" cy="246230"/>
              </a:xfrm>
              <a:prstGeom prst="rect">
                <a:avLst/>
              </a:prstGeom>
              <a:noFill/>
              <a:ln w="9525">
                <a:noFill/>
                <a:miter lim="800000"/>
                <a:headEnd/>
                <a:tailEnd/>
              </a:ln>
            </p:spPr>
            <p:txBody>
              <a:bodyPr>
                <a:spAutoFit/>
              </a:bodyPr>
              <a:lstStyle/>
              <a:p>
                <a:r>
                  <a:rPr lang="en-US" sz="1000" dirty="0">
                    <a:latin typeface="Calibri" pitchFamily="34" charset="0"/>
                  </a:rPr>
                  <a:t>Type question for Card </a:t>
                </a:r>
                <a:r>
                  <a:rPr lang="en-US" sz="1000" dirty="0" smtClean="0">
                    <a:latin typeface="Calibri" pitchFamily="34" charset="0"/>
                  </a:rPr>
                  <a:t>1</a:t>
                </a:r>
                <a:endParaRPr lang="en-US" sz="1000" dirty="0">
                  <a:latin typeface="Calibri" pitchFamily="34" charset="0"/>
                </a:endParaRPr>
              </a:p>
            </p:txBody>
          </p:sp>
          <p:sp>
            <p:nvSpPr>
              <p:cNvPr id="14420" name="TextBox 80"/>
              <p:cNvSpPr txBox="1">
                <a:spLocks noChangeArrowheads="1"/>
              </p:cNvSpPr>
              <p:nvPr/>
            </p:nvSpPr>
            <p:spPr bwMode="auto">
              <a:xfrm>
                <a:off x="1176822" y="1885996"/>
                <a:ext cx="2286796" cy="244483"/>
              </a:xfrm>
              <a:prstGeom prst="rect">
                <a:avLst/>
              </a:prstGeom>
              <a:noFill/>
              <a:ln w="9525">
                <a:noFill/>
                <a:miter lim="800000"/>
                <a:headEnd/>
                <a:tailEnd/>
              </a:ln>
            </p:spPr>
            <p:txBody>
              <a:bodyPr>
                <a:spAutoFit/>
              </a:bodyPr>
              <a:lstStyle/>
              <a:p>
                <a:r>
                  <a:rPr lang="en-US" sz="1000" dirty="0">
                    <a:latin typeface="Calibri" pitchFamily="34" charset="0"/>
                  </a:rPr>
                  <a:t>Type question for Card 1</a:t>
                </a:r>
                <a:endParaRPr lang="en-US" sz="1000" dirty="0">
                  <a:latin typeface="Calibri" pitchFamily="34" charset="0"/>
                </a:endParaRPr>
              </a:p>
            </p:txBody>
          </p:sp>
          <p:sp>
            <p:nvSpPr>
              <p:cNvPr id="14421" name="TextBox 78"/>
              <p:cNvSpPr txBox="1">
                <a:spLocks noChangeArrowheads="1"/>
              </p:cNvSpPr>
              <p:nvPr/>
            </p:nvSpPr>
            <p:spPr bwMode="auto">
              <a:xfrm>
                <a:off x="1177159" y="1608241"/>
                <a:ext cx="2286875" cy="246230"/>
              </a:xfrm>
              <a:prstGeom prst="rect">
                <a:avLst/>
              </a:prstGeom>
              <a:noFill/>
              <a:ln w="9525">
                <a:noFill/>
                <a:miter lim="800000"/>
                <a:headEnd/>
                <a:tailEnd/>
              </a:ln>
            </p:spPr>
            <p:txBody>
              <a:bodyPr>
                <a:spAutoFit/>
              </a:bodyPr>
              <a:lstStyle/>
              <a:p>
                <a:r>
                  <a:rPr lang="en-US" sz="1000" dirty="0">
                    <a:latin typeface="Calibri" pitchFamily="34" charset="0"/>
                  </a:rPr>
                  <a:t>Type question for Card 1</a:t>
                </a:r>
                <a:endParaRPr lang="en-US" sz="1000" dirty="0">
                  <a:latin typeface="Calibri" pitchFamily="34" charset="0"/>
                </a:endParaRPr>
              </a:p>
            </p:txBody>
          </p:sp>
          <p:sp>
            <p:nvSpPr>
              <p:cNvPr id="14422" name="TextBox 76"/>
              <p:cNvSpPr txBox="1">
                <a:spLocks noChangeArrowheads="1"/>
              </p:cNvSpPr>
              <p:nvPr/>
            </p:nvSpPr>
            <p:spPr bwMode="auto">
              <a:xfrm>
                <a:off x="1176943" y="2168436"/>
                <a:ext cx="2477082" cy="246230"/>
              </a:xfrm>
              <a:prstGeom prst="rect">
                <a:avLst/>
              </a:prstGeom>
              <a:noFill/>
              <a:ln w="9525">
                <a:noFill/>
                <a:miter lim="800000"/>
                <a:headEnd/>
                <a:tailEnd/>
              </a:ln>
            </p:spPr>
            <p:txBody>
              <a:bodyPr wrap="square">
                <a:spAutoFit/>
              </a:bodyPr>
              <a:lstStyle/>
              <a:p>
                <a:r>
                  <a:rPr lang="en-US" sz="1000" dirty="0">
                    <a:latin typeface="Calibri" pitchFamily="34" charset="0"/>
                  </a:rPr>
                  <a:t>Type question for Card 1</a:t>
                </a:r>
                <a:endParaRPr lang="en-US" sz="1000" dirty="0">
                  <a:latin typeface="Calibri" pitchFamily="34" charset="0"/>
                </a:endParaRPr>
              </a:p>
            </p:txBody>
          </p:sp>
        </p:grpSp>
        <p:grpSp>
          <p:nvGrpSpPr>
            <p:cNvPr id="14340" name="Group 112"/>
            <p:cNvGrpSpPr>
              <a:grpSpLocks/>
            </p:cNvGrpSpPr>
            <p:nvPr/>
          </p:nvGrpSpPr>
          <p:grpSpPr bwMode="auto">
            <a:xfrm>
              <a:off x="1311275" y="2281238"/>
              <a:ext cx="3200400" cy="1955799"/>
              <a:chOff x="533400" y="609600"/>
              <a:chExt cx="3200400" cy="1955870"/>
            </a:xfrm>
          </p:grpSpPr>
          <p:sp>
            <p:nvSpPr>
              <p:cNvPr id="114" name="Rectangle 113"/>
              <p:cNvSpPr/>
              <p:nvPr/>
            </p:nvSpPr>
            <p:spPr>
              <a:xfrm>
                <a:off x="533400" y="609600"/>
                <a:ext cx="3200400" cy="195587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000"/>
              </a:p>
            </p:txBody>
          </p:sp>
          <p:sp>
            <p:nvSpPr>
              <p:cNvPr id="14404" name="TextBox 134"/>
              <p:cNvSpPr txBox="1">
                <a:spLocks noChangeArrowheads="1"/>
              </p:cNvSpPr>
              <p:nvPr/>
            </p:nvSpPr>
            <p:spPr bwMode="auto">
              <a:xfrm>
                <a:off x="1180092" y="696285"/>
                <a:ext cx="2286000" cy="246230"/>
              </a:xfrm>
              <a:prstGeom prst="rect">
                <a:avLst/>
              </a:prstGeom>
              <a:noFill/>
              <a:ln w="9525">
                <a:noFill/>
                <a:miter lim="800000"/>
                <a:headEnd/>
                <a:tailEnd/>
              </a:ln>
            </p:spPr>
            <p:txBody>
              <a:bodyPr>
                <a:spAutoFit/>
              </a:bodyPr>
              <a:lstStyle/>
              <a:p>
                <a:r>
                  <a:rPr lang="en-US" sz="1000" dirty="0">
                    <a:latin typeface="Calibri" pitchFamily="34" charset="0"/>
                  </a:rPr>
                  <a:t>Type question for Card </a:t>
                </a:r>
                <a:r>
                  <a:rPr lang="en-US" sz="1000" dirty="0" smtClean="0">
                    <a:latin typeface="Calibri" pitchFamily="34" charset="0"/>
                  </a:rPr>
                  <a:t>2</a:t>
                </a:r>
                <a:endParaRPr lang="en-US" sz="1000" dirty="0">
                  <a:latin typeface="Calibri" pitchFamily="34" charset="0"/>
                </a:endParaRPr>
              </a:p>
            </p:txBody>
          </p:sp>
          <p:sp>
            <p:nvSpPr>
              <p:cNvPr id="14405" name="TextBox 132"/>
              <p:cNvSpPr txBox="1">
                <a:spLocks noChangeArrowheads="1"/>
              </p:cNvSpPr>
              <p:nvPr/>
            </p:nvSpPr>
            <p:spPr bwMode="auto">
              <a:xfrm>
                <a:off x="1176943" y="1002142"/>
                <a:ext cx="2407915" cy="246221"/>
              </a:xfrm>
              <a:prstGeom prst="rect">
                <a:avLst/>
              </a:prstGeom>
              <a:noFill/>
              <a:ln w="9525">
                <a:noFill/>
                <a:miter lim="800000"/>
                <a:headEnd/>
                <a:tailEnd/>
              </a:ln>
            </p:spPr>
            <p:txBody>
              <a:bodyPr>
                <a:spAutoFit/>
              </a:bodyPr>
              <a:lstStyle/>
              <a:p>
                <a:r>
                  <a:rPr lang="en-US" sz="1000" dirty="0">
                    <a:latin typeface="Calibri" pitchFamily="34" charset="0"/>
                  </a:rPr>
                  <a:t>Type question for Card </a:t>
                </a:r>
                <a:r>
                  <a:rPr lang="en-US" sz="1000" dirty="0" smtClean="0">
                    <a:latin typeface="Calibri" pitchFamily="34" charset="0"/>
                  </a:rPr>
                  <a:t>2</a:t>
                </a:r>
                <a:endParaRPr lang="en-US" sz="1000" dirty="0">
                  <a:latin typeface="Calibri" pitchFamily="34" charset="0"/>
                </a:endParaRPr>
              </a:p>
            </p:txBody>
          </p:sp>
          <p:sp>
            <p:nvSpPr>
              <p:cNvPr id="14406" name="TextBox 130"/>
              <p:cNvSpPr txBox="1">
                <a:spLocks noChangeArrowheads="1"/>
              </p:cNvSpPr>
              <p:nvPr/>
            </p:nvSpPr>
            <p:spPr bwMode="auto">
              <a:xfrm>
                <a:off x="1176944" y="1296977"/>
                <a:ext cx="2286000" cy="246230"/>
              </a:xfrm>
              <a:prstGeom prst="rect">
                <a:avLst/>
              </a:prstGeom>
              <a:noFill/>
              <a:ln w="9525">
                <a:noFill/>
                <a:miter lim="800000"/>
                <a:headEnd/>
                <a:tailEnd/>
              </a:ln>
            </p:spPr>
            <p:txBody>
              <a:bodyPr>
                <a:spAutoFit/>
              </a:bodyPr>
              <a:lstStyle/>
              <a:p>
                <a:r>
                  <a:rPr lang="en-US" sz="1000" dirty="0">
                    <a:latin typeface="Calibri" pitchFamily="34" charset="0"/>
                  </a:rPr>
                  <a:t>Type question for Card </a:t>
                </a:r>
                <a:r>
                  <a:rPr lang="en-US" sz="1000" dirty="0" smtClean="0">
                    <a:latin typeface="Calibri" pitchFamily="34" charset="0"/>
                  </a:rPr>
                  <a:t>2</a:t>
                </a:r>
                <a:endParaRPr lang="en-US" sz="1000" dirty="0">
                  <a:latin typeface="Calibri" pitchFamily="34" charset="0"/>
                </a:endParaRPr>
              </a:p>
            </p:txBody>
          </p:sp>
          <p:sp>
            <p:nvSpPr>
              <p:cNvPr id="14407" name="TextBox 126"/>
              <p:cNvSpPr txBox="1">
                <a:spLocks noChangeArrowheads="1"/>
              </p:cNvSpPr>
              <p:nvPr/>
            </p:nvSpPr>
            <p:spPr bwMode="auto">
              <a:xfrm>
                <a:off x="1176944" y="1895756"/>
                <a:ext cx="2286000" cy="246230"/>
              </a:xfrm>
              <a:prstGeom prst="rect">
                <a:avLst/>
              </a:prstGeom>
              <a:noFill/>
              <a:ln w="9525">
                <a:noFill/>
                <a:miter lim="800000"/>
                <a:headEnd/>
                <a:tailEnd/>
              </a:ln>
            </p:spPr>
            <p:txBody>
              <a:bodyPr>
                <a:spAutoFit/>
              </a:bodyPr>
              <a:lstStyle/>
              <a:p>
                <a:r>
                  <a:rPr lang="en-US" sz="1000" dirty="0">
                    <a:latin typeface="Calibri" pitchFamily="34" charset="0"/>
                  </a:rPr>
                  <a:t>Type question for Card </a:t>
                </a:r>
                <a:r>
                  <a:rPr lang="en-US" sz="1000" dirty="0" smtClean="0">
                    <a:latin typeface="Calibri" pitchFamily="34" charset="0"/>
                  </a:rPr>
                  <a:t>2</a:t>
                </a:r>
                <a:endParaRPr lang="en-US" sz="1000" dirty="0">
                  <a:latin typeface="Calibri" pitchFamily="34" charset="0"/>
                </a:endParaRPr>
              </a:p>
            </p:txBody>
          </p:sp>
          <p:sp>
            <p:nvSpPr>
              <p:cNvPr id="14408" name="TextBox 122"/>
              <p:cNvSpPr txBox="1">
                <a:spLocks noChangeArrowheads="1"/>
              </p:cNvSpPr>
              <p:nvPr/>
            </p:nvSpPr>
            <p:spPr bwMode="auto">
              <a:xfrm>
                <a:off x="1176943" y="2177521"/>
                <a:ext cx="2458111" cy="246230"/>
              </a:xfrm>
              <a:prstGeom prst="rect">
                <a:avLst/>
              </a:prstGeom>
              <a:noFill/>
              <a:ln w="9525">
                <a:noFill/>
                <a:miter lim="800000"/>
                <a:headEnd/>
                <a:tailEnd/>
              </a:ln>
            </p:spPr>
            <p:txBody>
              <a:bodyPr wrap="square">
                <a:spAutoFit/>
              </a:bodyPr>
              <a:lstStyle/>
              <a:p>
                <a:r>
                  <a:rPr lang="en-US" sz="1000" dirty="0">
                    <a:latin typeface="Calibri" pitchFamily="34" charset="0"/>
                  </a:rPr>
                  <a:t>Type question for Card 2</a:t>
                </a:r>
                <a:endParaRPr lang="en-US" sz="1000" dirty="0">
                  <a:latin typeface="Calibri" pitchFamily="34" charset="0"/>
                </a:endParaRPr>
              </a:p>
            </p:txBody>
          </p:sp>
        </p:grpSp>
        <p:grpSp>
          <p:nvGrpSpPr>
            <p:cNvPr id="14341" name="Group 135"/>
            <p:cNvGrpSpPr>
              <a:grpSpLocks/>
            </p:cNvGrpSpPr>
            <p:nvPr/>
          </p:nvGrpSpPr>
          <p:grpSpPr bwMode="auto">
            <a:xfrm>
              <a:off x="1311275" y="4408488"/>
              <a:ext cx="3200400" cy="1955800"/>
              <a:chOff x="533400" y="609600"/>
              <a:chExt cx="3200400" cy="1955870"/>
            </a:xfrm>
          </p:grpSpPr>
          <p:sp>
            <p:nvSpPr>
              <p:cNvPr id="137" name="Rectangle 136"/>
              <p:cNvSpPr/>
              <p:nvPr/>
            </p:nvSpPr>
            <p:spPr>
              <a:xfrm>
                <a:off x="533400" y="609600"/>
                <a:ext cx="3200400" cy="195587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000"/>
              </a:p>
            </p:txBody>
          </p:sp>
          <p:sp>
            <p:nvSpPr>
              <p:cNvPr id="14398" name="TextBox 157"/>
              <p:cNvSpPr txBox="1">
                <a:spLocks noChangeArrowheads="1"/>
              </p:cNvSpPr>
              <p:nvPr/>
            </p:nvSpPr>
            <p:spPr bwMode="auto">
              <a:xfrm>
                <a:off x="1176338" y="634947"/>
                <a:ext cx="2355350" cy="246230"/>
              </a:xfrm>
              <a:prstGeom prst="rect">
                <a:avLst/>
              </a:prstGeom>
              <a:noFill/>
              <a:ln w="9525">
                <a:noFill/>
                <a:miter lim="800000"/>
                <a:headEnd/>
                <a:tailEnd/>
              </a:ln>
            </p:spPr>
            <p:txBody>
              <a:bodyPr wrap="square">
                <a:spAutoFit/>
              </a:bodyPr>
              <a:lstStyle/>
              <a:p>
                <a:r>
                  <a:rPr lang="en-US" sz="1000" dirty="0">
                    <a:latin typeface="Calibri" pitchFamily="34" charset="0"/>
                  </a:rPr>
                  <a:t>Type question for Card </a:t>
                </a:r>
                <a:r>
                  <a:rPr lang="en-US" sz="1000" dirty="0" smtClean="0">
                    <a:latin typeface="Calibri" pitchFamily="34" charset="0"/>
                  </a:rPr>
                  <a:t>3</a:t>
                </a:r>
                <a:endParaRPr lang="en-US" sz="1000" dirty="0">
                  <a:latin typeface="Calibri" pitchFamily="34" charset="0"/>
                </a:endParaRPr>
              </a:p>
            </p:txBody>
          </p:sp>
          <p:sp>
            <p:nvSpPr>
              <p:cNvPr id="14399" name="TextBox 155"/>
              <p:cNvSpPr txBox="1">
                <a:spLocks noChangeArrowheads="1"/>
              </p:cNvSpPr>
              <p:nvPr/>
            </p:nvSpPr>
            <p:spPr bwMode="auto">
              <a:xfrm>
                <a:off x="1176943" y="971609"/>
                <a:ext cx="2529673" cy="246230"/>
              </a:xfrm>
              <a:prstGeom prst="rect">
                <a:avLst/>
              </a:prstGeom>
              <a:noFill/>
              <a:ln w="9525">
                <a:noFill/>
                <a:miter lim="800000"/>
                <a:headEnd/>
                <a:tailEnd/>
              </a:ln>
            </p:spPr>
            <p:txBody>
              <a:bodyPr wrap="square">
                <a:spAutoFit/>
              </a:bodyPr>
              <a:lstStyle/>
              <a:p>
                <a:r>
                  <a:rPr lang="en-US" sz="1000" dirty="0">
                    <a:latin typeface="Calibri" pitchFamily="34" charset="0"/>
                  </a:rPr>
                  <a:t>Type question for Card 3</a:t>
                </a:r>
                <a:endParaRPr lang="en-US" sz="1000" dirty="0">
                  <a:latin typeface="Calibri" pitchFamily="34" charset="0"/>
                </a:endParaRPr>
              </a:p>
            </p:txBody>
          </p:sp>
          <p:sp>
            <p:nvSpPr>
              <p:cNvPr id="14400" name="TextBox 153"/>
              <p:cNvSpPr txBox="1">
                <a:spLocks noChangeArrowheads="1"/>
              </p:cNvSpPr>
              <p:nvPr/>
            </p:nvSpPr>
            <p:spPr bwMode="auto">
              <a:xfrm>
                <a:off x="1176338" y="1292249"/>
                <a:ext cx="2286000" cy="244484"/>
              </a:xfrm>
              <a:prstGeom prst="rect">
                <a:avLst/>
              </a:prstGeom>
              <a:noFill/>
              <a:ln w="9525">
                <a:noFill/>
                <a:miter lim="800000"/>
                <a:headEnd/>
                <a:tailEnd/>
              </a:ln>
            </p:spPr>
            <p:txBody>
              <a:bodyPr>
                <a:spAutoFit/>
              </a:bodyPr>
              <a:lstStyle/>
              <a:p>
                <a:r>
                  <a:rPr lang="en-US" sz="1000" dirty="0">
                    <a:latin typeface="Calibri" pitchFamily="34" charset="0"/>
                  </a:rPr>
                  <a:t>Type question for Card 3</a:t>
                </a:r>
                <a:endParaRPr lang="en-US" sz="1000" dirty="0">
                  <a:latin typeface="Calibri" pitchFamily="34" charset="0"/>
                </a:endParaRPr>
              </a:p>
            </p:txBody>
          </p:sp>
          <p:sp>
            <p:nvSpPr>
              <p:cNvPr id="14401" name="TextBox 149"/>
              <p:cNvSpPr txBox="1">
                <a:spLocks noChangeArrowheads="1"/>
              </p:cNvSpPr>
              <p:nvPr/>
            </p:nvSpPr>
            <p:spPr bwMode="auto">
              <a:xfrm>
                <a:off x="1176944" y="1862086"/>
                <a:ext cx="2286000" cy="246230"/>
              </a:xfrm>
              <a:prstGeom prst="rect">
                <a:avLst/>
              </a:prstGeom>
              <a:noFill/>
              <a:ln w="9525">
                <a:noFill/>
                <a:miter lim="800000"/>
                <a:headEnd/>
                <a:tailEnd/>
              </a:ln>
            </p:spPr>
            <p:txBody>
              <a:bodyPr>
                <a:spAutoFit/>
              </a:bodyPr>
              <a:lstStyle/>
              <a:p>
                <a:r>
                  <a:rPr lang="en-US" sz="1000" dirty="0">
                    <a:latin typeface="Calibri" pitchFamily="34" charset="0"/>
                  </a:rPr>
                  <a:t>Type question for Card </a:t>
                </a:r>
                <a:r>
                  <a:rPr lang="en-US" sz="1000" dirty="0" smtClean="0">
                    <a:latin typeface="Calibri" pitchFamily="34" charset="0"/>
                  </a:rPr>
                  <a:t>3</a:t>
                </a:r>
                <a:endParaRPr lang="en-US" sz="1000" dirty="0">
                  <a:latin typeface="Calibri" pitchFamily="34" charset="0"/>
                </a:endParaRPr>
              </a:p>
            </p:txBody>
          </p:sp>
          <p:sp>
            <p:nvSpPr>
              <p:cNvPr id="14402" name="TextBox 145"/>
              <p:cNvSpPr txBox="1">
                <a:spLocks noChangeArrowheads="1"/>
              </p:cNvSpPr>
              <p:nvPr/>
            </p:nvSpPr>
            <p:spPr bwMode="auto">
              <a:xfrm>
                <a:off x="1176943" y="2155150"/>
                <a:ext cx="2442209" cy="246230"/>
              </a:xfrm>
              <a:prstGeom prst="rect">
                <a:avLst/>
              </a:prstGeom>
              <a:noFill/>
              <a:ln w="9525">
                <a:noFill/>
                <a:miter lim="800000"/>
                <a:headEnd/>
                <a:tailEnd/>
              </a:ln>
            </p:spPr>
            <p:txBody>
              <a:bodyPr wrap="square">
                <a:spAutoFit/>
              </a:bodyPr>
              <a:lstStyle/>
              <a:p>
                <a:r>
                  <a:rPr lang="en-US" sz="1000" dirty="0">
                    <a:latin typeface="Calibri" pitchFamily="34" charset="0"/>
                  </a:rPr>
                  <a:t>Type question for Card 3</a:t>
                </a:r>
                <a:endParaRPr lang="en-US" sz="1000" dirty="0">
                  <a:latin typeface="Calibri" pitchFamily="34" charset="0"/>
                </a:endParaRPr>
              </a:p>
            </p:txBody>
          </p:sp>
        </p:grpSp>
        <p:grpSp>
          <p:nvGrpSpPr>
            <p:cNvPr id="14343" name="Group 181"/>
            <p:cNvGrpSpPr>
              <a:grpSpLocks/>
            </p:cNvGrpSpPr>
            <p:nvPr/>
          </p:nvGrpSpPr>
          <p:grpSpPr bwMode="auto">
            <a:xfrm>
              <a:off x="1404938" y="306388"/>
              <a:ext cx="463550" cy="1711325"/>
              <a:chOff x="1490410" y="297121"/>
              <a:chExt cx="464125" cy="1711158"/>
            </a:xfrm>
          </p:grpSpPr>
          <p:sp>
            <p:nvSpPr>
              <p:cNvPr id="183" name="Oval 182"/>
              <p:cNvSpPr/>
              <p:nvPr/>
            </p:nvSpPr>
            <p:spPr>
              <a:xfrm>
                <a:off x="1490410" y="297121"/>
                <a:ext cx="464125" cy="223815"/>
              </a:xfrm>
              <a:prstGeom prst="ellipse">
                <a:avLst/>
              </a:prstGeom>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1000" dirty="0">
                    <a:solidFill>
                      <a:schemeClr val="tx1"/>
                    </a:solidFill>
                  </a:rPr>
                  <a:t>FL</a:t>
                </a:r>
              </a:p>
            </p:txBody>
          </p:sp>
          <p:sp>
            <p:nvSpPr>
              <p:cNvPr id="184" name="Oval 183"/>
              <p:cNvSpPr/>
              <p:nvPr/>
            </p:nvSpPr>
            <p:spPr>
              <a:xfrm>
                <a:off x="1490410" y="605066"/>
                <a:ext cx="464125" cy="223815"/>
              </a:xfrm>
              <a:prstGeom prst="ellipse">
                <a:avLst/>
              </a:prstGeom>
              <a:ln w="3175">
                <a:solidFill>
                  <a:schemeClr val="tx1"/>
                </a:solidFill>
              </a:ln>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US" sz="1000" dirty="0">
                    <a:solidFill>
                      <a:schemeClr val="tx1"/>
                    </a:solidFill>
                  </a:rPr>
                  <a:t>S</a:t>
                </a:r>
              </a:p>
            </p:txBody>
          </p:sp>
          <p:sp>
            <p:nvSpPr>
              <p:cNvPr id="185" name="Oval 184"/>
              <p:cNvSpPr/>
              <p:nvPr/>
            </p:nvSpPr>
            <p:spPr>
              <a:xfrm>
                <a:off x="1490410" y="906662"/>
                <a:ext cx="464125" cy="223815"/>
              </a:xfrm>
              <a:prstGeom prst="ellipse">
                <a:avLst/>
              </a:prstGeom>
              <a:ln w="3175">
                <a:solidFill>
                  <a:schemeClr val="tx1"/>
                </a:solidFill>
              </a:ln>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fontAlgn="auto">
                  <a:spcBef>
                    <a:spcPts val="0"/>
                  </a:spcBef>
                  <a:spcAft>
                    <a:spcPts val="0"/>
                  </a:spcAft>
                  <a:defRPr/>
                </a:pPr>
                <a:r>
                  <a:rPr lang="en-US" sz="1000" dirty="0">
                    <a:solidFill>
                      <a:schemeClr val="tx1"/>
                    </a:solidFill>
                  </a:rPr>
                  <a:t>H</a:t>
                </a:r>
              </a:p>
            </p:txBody>
          </p:sp>
          <p:sp>
            <p:nvSpPr>
              <p:cNvPr id="186" name="Oval 185"/>
              <p:cNvSpPr/>
              <p:nvPr/>
            </p:nvSpPr>
            <p:spPr>
              <a:xfrm>
                <a:off x="1490410" y="1487630"/>
                <a:ext cx="464125" cy="222228"/>
              </a:xfrm>
              <a:prstGeom prst="ellipse">
                <a:avLst/>
              </a:prstGeom>
              <a:solidFill>
                <a:srgbClr val="FFFF00"/>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1000" dirty="0">
                    <a:solidFill>
                      <a:schemeClr val="tx1"/>
                    </a:solidFill>
                  </a:rPr>
                  <a:t>E</a:t>
                </a:r>
              </a:p>
            </p:txBody>
          </p:sp>
          <p:sp>
            <p:nvSpPr>
              <p:cNvPr id="187" name="Oval 186"/>
              <p:cNvSpPr/>
              <p:nvPr/>
            </p:nvSpPr>
            <p:spPr>
              <a:xfrm>
                <a:off x="1490410" y="1208257"/>
                <a:ext cx="464125" cy="223815"/>
              </a:xfrm>
              <a:prstGeom prst="ellipse">
                <a:avLst/>
              </a:prstGeom>
              <a:ln w="3175">
                <a:solidFill>
                  <a:schemeClr val="tx1"/>
                </a:solidFill>
              </a:ln>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fontAlgn="auto">
                  <a:spcBef>
                    <a:spcPts val="0"/>
                  </a:spcBef>
                  <a:spcAft>
                    <a:spcPts val="0"/>
                  </a:spcAft>
                  <a:defRPr/>
                </a:pPr>
                <a:r>
                  <a:rPr lang="en-US" sz="1000" dirty="0">
                    <a:solidFill>
                      <a:schemeClr val="tx1"/>
                    </a:solidFill>
                  </a:rPr>
                  <a:t>G</a:t>
                </a:r>
              </a:p>
            </p:txBody>
          </p:sp>
          <p:sp>
            <p:nvSpPr>
              <p:cNvPr id="188" name="Oval 187"/>
              <p:cNvSpPr/>
              <p:nvPr/>
            </p:nvSpPr>
            <p:spPr>
              <a:xfrm>
                <a:off x="1490410" y="1784463"/>
                <a:ext cx="464125" cy="223816"/>
              </a:xfrm>
              <a:prstGeom prst="ellipse">
                <a:avLst/>
              </a:prstGeom>
              <a:solidFill>
                <a:srgbClr val="FF0000"/>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1000" dirty="0">
                    <a:solidFill>
                      <a:schemeClr val="tx1"/>
                    </a:solidFill>
                  </a:rPr>
                  <a:t>M</a:t>
                </a:r>
              </a:p>
            </p:txBody>
          </p:sp>
        </p:grpSp>
        <p:grpSp>
          <p:nvGrpSpPr>
            <p:cNvPr id="14345" name="Group 195"/>
            <p:cNvGrpSpPr>
              <a:grpSpLocks/>
            </p:cNvGrpSpPr>
            <p:nvPr/>
          </p:nvGrpSpPr>
          <p:grpSpPr bwMode="auto">
            <a:xfrm>
              <a:off x="1490663" y="2378075"/>
              <a:ext cx="463550" cy="1711325"/>
              <a:chOff x="1490410" y="297121"/>
              <a:chExt cx="464125" cy="1711158"/>
            </a:xfrm>
          </p:grpSpPr>
          <p:sp>
            <p:nvSpPr>
              <p:cNvPr id="197" name="Oval 196"/>
              <p:cNvSpPr/>
              <p:nvPr/>
            </p:nvSpPr>
            <p:spPr>
              <a:xfrm>
                <a:off x="1490410" y="297121"/>
                <a:ext cx="464125" cy="223816"/>
              </a:xfrm>
              <a:prstGeom prst="ellipse">
                <a:avLst/>
              </a:prstGeom>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1000" dirty="0">
                    <a:solidFill>
                      <a:schemeClr val="tx1"/>
                    </a:solidFill>
                  </a:rPr>
                  <a:t>FL</a:t>
                </a:r>
              </a:p>
            </p:txBody>
          </p:sp>
          <p:sp>
            <p:nvSpPr>
              <p:cNvPr id="198" name="Oval 197"/>
              <p:cNvSpPr/>
              <p:nvPr/>
            </p:nvSpPr>
            <p:spPr>
              <a:xfrm>
                <a:off x="1490410" y="605066"/>
                <a:ext cx="464125" cy="223816"/>
              </a:xfrm>
              <a:prstGeom prst="ellipse">
                <a:avLst/>
              </a:prstGeom>
              <a:ln w="3175">
                <a:solidFill>
                  <a:schemeClr val="tx1"/>
                </a:solidFill>
              </a:ln>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US" sz="1000" dirty="0">
                    <a:solidFill>
                      <a:schemeClr val="tx1"/>
                    </a:solidFill>
                  </a:rPr>
                  <a:t>S</a:t>
                </a:r>
              </a:p>
            </p:txBody>
          </p:sp>
          <p:sp>
            <p:nvSpPr>
              <p:cNvPr id="199" name="Oval 198"/>
              <p:cNvSpPr/>
              <p:nvPr/>
            </p:nvSpPr>
            <p:spPr>
              <a:xfrm>
                <a:off x="1490410" y="906662"/>
                <a:ext cx="464125" cy="223816"/>
              </a:xfrm>
              <a:prstGeom prst="ellipse">
                <a:avLst/>
              </a:prstGeom>
              <a:ln w="3175">
                <a:solidFill>
                  <a:schemeClr val="tx1"/>
                </a:solidFill>
              </a:ln>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fontAlgn="auto">
                  <a:spcBef>
                    <a:spcPts val="0"/>
                  </a:spcBef>
                  <a:spcAft>
                    <a:spcPts val="0"/>
                  </a:spcAft>
                  <a:defRPr/>
                </a:pPr>
                <a:r>
                  <a:rPr lang="en-US" sz="1000" dirty="0">
                    <a:solidFill>
                      <a:schemeClr val="tx1"/>
                    </a:solidFill>
                  </a:rPr>
                  <a:t>H</a:t>
                </a:r>
              </a:p>
            </p:txBody>
          </p:sp>
          <p:sp>
            <p:nvSpPr>
              <p:cNvPr id="200" name="Oval 199"/>
              <p:cNvSpPr/>
              <p:nvPr/>
            </p:nvSpPr>
            <p:spPr>
              <a:xfrm>
                <a:off x="1490410" y="1487630"/>
                <a:ext cx="464125" cy="222228"/>
              </a:xfrm>
              <a:prstGeom prst="ellipse">
                <a:avLst/>
              </a:prstGeom>
              <a:solidFill>
                <a:srgbClr val="FFFF00"/>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1000" dirty="0">
                    <a:solidFill>
                      <a:schemeClr val="tx1"/>
                    </a:solidFill>
                  </a:rPr>
                  <a:t>E</a:t>
                </a:r>
              </a:p>
            </p:txBody>
          </p:sp>
          <p:sp>
            <p:nvSpPr>
              <p:cNvPr id="201" name="Oval 200"/>
              <p:cNvSpPr/>
              <p:nvPr/>
            </p:nvSpPr>
            <p:spPr>
              <a:xfrm>
                <a:off x="1490410" y="1208257"/>
                <a:ext cx="464125" cy="223816"/>
              </a:xfrm>
              <a:prstGeom prst="ellipse">
                <a:avLst/>
              </a:prstGeom>
              <a:ln w="3175">
                <a:solidFill>
                  <a:schemeClr val="tx1"/>
                </a:solidFill>
              </a:ln>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fontAlgn="auto">
                  <a:spcBef>
                    <a:spcPts val="0"/>
                  </a:spcBef>
                  <a:spcAft>
                    <a:spcPts val="0"/>
                  </a:spcAft>
                  <a:defRPr/>
                </a:pPr>
                <a:r>
                  <a:rPr lang="en-US" sz="1000" dirty="0">
                    <a:solidFill>
                      <a:schemeClr val="tx1"/>
                    </a:solidFill>
                  </a:rPr>
                  <a:t>G</a:t>
                </a:r>
              </a:p>
            </p:txBody>
          </p:sp>
          <p:sp>
            <p:nvSpPr>
              <p:cNvPr id="202" name="Oval 201"/>
              <p:cNvSpPr/>
              <p:nvPr/>
            </p:nvSpPr>
            <p:spPr>
              <a:xfrm>
                <a:off x="1490410" y="1784464"/>
                <a:ext cx="464125" cy="223815"/>
              </a:xfrm>
              <a:prstGeom prst="ellipse">
                <a:avLst/>
              </a:prstGeom>
              <a:solidFill>
                <a:srgbClr val="FF0000"/>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1000" dirty="0">
                    <a:solidFill>
                      <a:schemeClr val="tx1"/>
                    </a:solidFill>
                  </a:rPr>
                  <a:t>M</a:t>
                </a:r>
              </a:p>
            </p:txBody>
          </p:sp>
        </p:grpSp>
        <p:grpSp>
          <p:nvGrpSpPr>
            <p:cNvPr id="14347" name="Group 209"/>
            <p:cNvGrpSpPr>
              <a:grpSpLocks/>
            </p:cNvGrpSpPr>
            <p:nvPr/>
          </p:nvGrpSpPr>
          <p:grpSpPr bwMode="auto">
            <a:xfrm>
              <a:off x="1490663" y="4492625"/>
              <a:ext cx="463550" cy="1711325"/>
              <a:chOff x="1490410" y="297121"/>
              <a:chExt cx="464125" cy="1711158"/>
            </a:xfrm>
          </p:grpSpPr>
          <p:sp>
            <p:nvSpPr>
              <p:cNvPr id="211" name="Oval 210"/>
              <p:cNvSpPr/>
              <p:nvPr/>
            </p:nvSpPr>
            <p:spPr>
              <a:xfrm>
                <a:off x="1490410" y="297121"/>
                <a:ext cx="464125" cy="223816"/>
              </a:xfrm>
              <a:prstGeom prst="ellipse">
                <a:avLst/>
              </a:prstGeom>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1000" dirty="0">
                    <a:solidFill>
                      <a:schemeClr val="tx1"/>
                    </a:solidFill>
                  </a:rPr>
                  <a:t>FL</a:t>
                </a:r>
              </a:p>
            </p:txBody>
          </p:sp>
          <p:sp>
            <p:nvSpPr>
              <p:cNvPr id="212" name="Oval 211"/>
              <p:cNvSpPr/>
              <p:nvPr/>
            </p:nvSpPr>
            <p:spPr>
              <a:xfrm>
                <a:off x="1490410" y="605066"/>
                <a:ext cx="464125" cy="223816"/>
              </a:xfrm>
              <a:prstGeom prst="ellipse">
                <a:avLst/>
              </a:prstGeom>
              <a:ln w="3175">
                <a:solidFill>
                  <a:schemeClr val="tx1"/>
                </a:solidFill>
              </a:ln>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US" sz="1000" dirty="0">
                    <a:solidFill>
                      <a:schemeClr val="tx1"/>
                    </a:solidFill>
                  </a:rPr>
                  <a:t>S</a:t>
                </a:r>
              </a:p>
            </p:txBody>
          </p:sp>
          <p:sp>
            <p:nvSpPr>
              <p:cNvPr id="213" name="Oval 212"/>
              <p:cNvSpPr/>
              <p:nvPr/>
            </p:nvSpPr>
            <p:spPr>
              <a:xfrm>
                <a:off x="1490410" y="906662"/>
                <a:ext cx="464125" cy="223816"/>
              </a:xfrm>
              <a:prstGeom prst="ellipse">
                <a:avLst/>
              </a:prstGeom>
              <a:ln w="3175">
                <a:solidFill>
                  <a:schemeClr val="tx1"/>
                </a:solidFill>
              </a:ln>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fontAlgn="auto">
                  <a:spcBef>
                    <a:spcPts val="0"/>
                  </a:spcBef>
                  <a:spcAft>
                    <a:spcPts val="0"/>
                  </a:spcAft>
                  <a:defRPr/>
                </a:pPr>
                <a:r>
                  <a:rPr lang="en-US" sz="1000" dirty="0">
                    <a:solidFill>
                      <a:schemeClr val="tx1"/>
                    </a:solidFill>
                  </a:rPr>
                  <a:t>H</a:t>
                </a:r>
              </a:p>
            </p:txBody>
          </p:sp>
          <p:sp>
            <p:nvSpPr>
              <p:cNvPr id="214" name="Oval 213"/>
              <p:cNvSpPr/>
              <p:nvPr/>
            </p:nvSpPr>
            <p:spPr>
              <a:xfrm>
                <a:off x="1490410" y="1487630"/>
                <a:ext cx="464125" cy="222228"/>
              </a:xfrm>
              <a:prstGeom prst="ellipse">
                <a:avLst/>
              </a:prstGeom>
              <a:solidFill>
                <a:srgbClr val="FFFF00"/>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1000" dirty="0">
                    <a:solidFill>
                      <a:schemeClr val="tx1"/>
                    </a:solidFill>
                  </a:rPr>
                  <a:t>E</a:t>
                </a:r>
              </a:p>
            </p:txBody>
          </p:sp>
          <p:sp>
            <p:nvSpPr>
              <p:cNvPr id="215" name="Oval 214"/>
              <p:cNvSpPr/>
              <p:nvPr/>
            </p:nvSpPr>
            <p:spPr>
              <a:xfrm>
                <a:off x="1490410" y="1208257"/>
                <a:ext cx="464125" cy="223816"/>
              </a:xfrm>
              <a:prstGeom prst="ellipse">
                <a:avLst/>
              </a:prstGeom>
              <a:ln w="3175">
                <a:solidFill>
                  <a:schemeClr val="tx1"/>
                </a:solidFill>
              </a:ln>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fontAlgn="auto">
                  <a:spcBef>
                    <a:spcPts val="0"/>
                  </a:spcBef>
                  <a:spcAft>
                    <a:spcPts val="0"/>
                  </a:spcAft>
                  <a:defRPr/>
                </a:pPr>
                <a:r>
                  <a:rPr lang="en-US" sz="1000" dirty="0">
                    <a:solidFill>
                      <a:schemeClr val="tx1"/>
                    </a:solidFill>
                  </a:rPr>
                  <a:t>G</a:t>
                </a:r>
              </a:p>
            </p:txBody>
          </p:sp>
          <p:sp>
            <p:nvSpPr>
              <p:cNvPr id="216" name="Oval 215"/>
              <p:cNvSpPr/>
              <p:nvPr/>
            </p:nvSpPr>
            <p:spPr>
              <a:xfrm>
                <a:off x="1490410" y="1784464"/>
                <a:ext cx="464125" cy="223815"/>
              </a:xfrm>
              <a:prstGeom prst="ellipse">
                <a:avLst/>
              </a:prstGeom>
              <a:solidFill>
                <a:srgbClr val="FF0000"/>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1000" dirty="0">
                    <a:solidFill>
                      <a:schemeClr val="tx1"/>
                    </a:solidFill>
                  </a:rPr>
                  <a:t>M</a:t>
                </a:r>
              </a:p>
            </p:txBody>
          </p:sp>
        </p:grpSp>
        <p:sp>
          <p:nvSpPr>
            <p:cNvPr id="14349" name="TextBox 91"/>
            <p:cNvSpPr txBox="1">
              <a:spLocks noChangeArrowheads="1"/>
            </p:cNvSpPr>
            <p:nvPr/>
          </p:nvSpPr>
          <p:spPr bwMode="auto">
            <a:xfrm>
              <a:off x="1954213" y="3252788"/>
              <a:ext cx="2286000" cy="246221"/>
            </a:xfrm>
            <a:prstGeom prst="rect">
              <a:avLst/>
            </a:prstGeom>
            <a:noFill/>
            <a:ln w="9525">
              <a:noFill/>
              <a:miter lim="800000"/>
              <a:headEnd/>
              <a:tailEnd/>
            </a:ln>
          </p:spPr>
          <p:txBody>
            <a:bodyPr>
              <a:spAutoFit/>
            </a:bodyPr>
            <a:lstStyle/>
            <a:p>
              <a:r>
                <a:rPr lang="en-US" sz="1000" dirty="0">
                  <a:latin typeface="Calibri" pitchFamily="34" charset="0"/>
                </a:rPr>
                <a:t>Type question for Card </a:t>
              </a:r>
              <a:r>
                <a:rPr lang="en-US" sz="1000" dirty="0" smtClean="0">
                  <a:latin typeface="Calibri" pitchFamily="34" charset="0"/>
                </a:rPr>
                <a:t>2</a:t>
              </a:r>
              <a:endParaRPr lang="en-US" sz="1000" dirty="0">
                <a:latin typeface="Calibri" pitchFamily="34" charset="0"/>
              </a:endParaRPr>
            </a:p>
          </p:txBody>
        </p:sp>
        <p:sp>
          <p:nvSpPr>
            <p:cNvPr id="14350" name="TextBox 93"/>
            <p:cNvSpPr txBox="1">
              <a:spLocks noChangeArrowheads="1"/>
            </p:cNvSpPr>
            <p:nvPr/>
          </p:nvSpPr>
          <p:spPr bwMode="auto">
            <a:xfrm>
              <a:off x="1962164" y="5384910"/>
              <a:ext cx="2286000" cy="244475"/>
            </a:xfrm>
            <a:prstGeom prst="rect">
              <a:avLst/>
            </a:prstGeom>
            <a:noFill/>
            <a:ln w="9525">
              <a:noFill/>
              <a:miter lim="800000"/>
              <a:headEnd/>
              <a:tailEnd/>
            </a:ln>
          </p:spPr>
          <p:txBody>
            <a:bodyPr>
              <a:spAutoFit/>
            </a:bodyPr>
            <a:lstStyle/>
            <a:p>
              <a:r>
                <a:rPr lang="en-US" sz="1000" dirty="0">
                  <a:latin typeface="Calibri" pitchFamily="34" charset="0"/>
                </a:rPr>
                <a:t>Type question for Card 3</a:t>
              </a:r>
              <a:endParaRPr lang="en-US" sz="1000" dirty="0">
                <a:latin typeface="Calibri" pitchFamily="34" charset="0"/>
              </a:endParaRPr>
            </a:p>
          </p:txBody>
        </p:sp>
      </p:grpSp>
      <p:cxnSp>
        <p:nvCxnSpPr>
          <p:cNvPr id="98" name="Straight Connector 97"/>
          <p:cNvCxnSpPr/>
          <p:nvPr/>
        </p:nvCxnSpPr>
        <p:spPr>
          <a:xfrm flipH="1">
            <a:off x="4486407" y="0"/>
            <a:ext cx="9394" cy="6762750"/>
          </a:xfrm>
          <a:prstGeom prst="line">
            <a:avLst/>
          </a:prstGeom>
          <a:ln>
            <a:solidFill>
              <a:schemeClr val="bg1">
                <a:lumMod val="65000"/>
              </a:schemeClr>
            </a:solidFill>
            <a:prstDash val="dash"/>
          </a:ln>
        </p:spPr>
        <p:style>
          <a:lnRef idx="1">
            <a:schemeClr val="accent1"/>
          </a:lnRef>
          <a:fillRef idx="0">
            <a:schemeClr val="accent1"/>
          </a:fillRef>
          <a:effectRef idx="0">
            <a:schemeClr val="accent1"/>
          </a:effectRef>
          <a:fontRef idx="minor">
            <a:schemeClr val="tx1"/>
          </a:fontRef>
        </p:style>
      </p:cxnSp>
      <p:grpSp>
        <p:nvGrpSpPr>
          <p:cNvPr id="99" name="Group 98"/>
          <p:cNvGrpSpPr/>
          <p:nvPr/>
        </p:nvGrpSpPr>
        <p:grpSpPr>
          <a:xfrm>
            <a:off x="0" y="2096705"/>
            <a:ext cx="9144000" cy="314616"/>
            <a:chOff x="0" y="2096705"/>
            <a:chExt cx="9144000" cy="314616"/>
          </a:xfrm>
        </p:grpSpPr>
        <p:cxnSp>
          <p:nvCxnSpPr>
            <p:cNvPr id="100" name="Straight Connector 99"/>
            <p:cNvCxnSpPr/>
            <p:nvPr/>
          </p:nvCxnSpPr>
          <p:spPr>
            <a:xfrm>
              <a:off x="0" y="2224585"/>
              <a:ext cx="9144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pic>
          <p:nvPicPr>
            <p:cNvPr id="101" name="Picture 2" descr="C:\Users\Owner\AppData\Local\Microsoft\Windows\Temporary Internet Files\Content.IE5\HWQA8MT6\MC900188107[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rot="19927502">
              <a:off x="49043" y="2096705"/>
              <a:ext cx="422378" cy="314616"/>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102" name="Group 101"/>
          <p:cNvGrpSpPr/>
          <p:nvPr/>
        </p:nvGrpSpPr>
        <p:grpSpPr>
          <a:xfrm>
            <a:off x="0" y="4200735"/>
            <a:ext cx="9144000" cy="314616"/>
            <a:chOff x="0" y="4200735"/>
            <a:chExt cx="9144000" cy="314616"/>
          </a:xfrm>
        </p:grpSpPr>
        <p:cxnSp>
          <p:nvCxnSpPr>
            <p:cNvPr id="103" name="Straight Connector 102"/>
            <p:cNvCxnSpPr/>
            <p:nvPr/>
          </p:nvCxnSpPr>
          <p:spPr>
            <a:xfrm>
              <a:off x="0" y="4328615"/>
              <a:ext cx="9144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pic>
          <p:nvPicPr>
            <p:cNvPr id="104" name="Picture 2" descr="C:\Users\Owner\AppData\Local\Microsoft\Windows\Temporary Internet Files\Content.IE5\HWQA8MT6\MC900188107[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rot="19927502">
              <a:off x="49045" y="4200735"/>
              <a:ext cx="422378" cy="314616"/>
            </a:xfrm>
            <a:prstGeom prst="rect">
              <a:avLst/>
            </a:prstGeom>
            <a:noFill/>
            <a:extLst>
              <a:ext uri="{909E8E84-426E-40DD-AFC4-6F175D3DCCD1}">
                <a14:hiddenFill xmlns:a14="http://schemas.microsoft.com/office/drawing/2010/main">
                  <a:solidFill>
                    <a:srgbClr val="FFFFFF"/>
                  </a:solidFill>
                </a14:hiddenFill>
              </a:ext>
            </a:extLst>
          </p:spPr>
        </p:pic>
      </p:grpSp>
      <p:sp>
        <p:nvSpPr>
          <p:cNvPr id="105" name="TextBox 104"/>
          <p:cNvSpPr txBox="1"/>
          <p:nvPr/>
        </p:nvSpPr>
        <p:spPr>
          <a:xfrm>
            <a:off x="166977" y="6493670"/>
            <a:ext cx="8783541" cy="215444"/>
          </a:xfrm>
          <a:prstGeom prst="rect">
            <a:avLst/>
          </a:prstGeom>
          <a:noFill/>
        </p:spPr>
        <p:txBody>
          <a:bodyPr wrap="square" rtlCol="0">
            <a:spAutoFit/>
          </a:bodyPr>
          <a:lstStyle/>
          <a:p>
            <a:pPr algn="ctr"/>
            <a:r>
              <a:rPr lang="en-US" sz="800" dirty="0" smtClean="0"/>
              <a:t>Template created </a:t>
            </a:r>
            <a:r>
              <a:rPr lang="en-US" sz="800" dirty="0" smtClean="0"/>
              <a:t>by </a:t>
            </a:r>
            <a:r>
              <a:rPr lang="en-US" sz="800" dirty="0" smtClean="0"/>
              <a:t>Brandy Ferrell  </a:t>
            </a:r>
            <a:r>
              <a:rPr lang="en-US" sz="800" dirty="0" smtClean="0">
                <a:hlinkClick r:id="rId3"/>
              </a:rPr>
              <a:t>http</a:t>
            </a:r>
            <a:r>
              <a:rPr lang="en-US" sz="800" dirty="0" smtClean="0">
                <a:hlinkClick r:id="rId3"/>
              </a:rPr>
              <a:t>://www.halfahundredacrewood.com</a:t>
            </a:r>
            <a:endParaRPr lang="en-US" sz="800" dirty="0" smtClean="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5442</TotalTime>
  <Words>595</Words>
  <Application>Microsoft Office PowerPoint</Application>
  <PresentationFormat>On-screen Show (4:3)</PresentationFormat>
  <Paragraphs>102</Paragraphs>
  <Slides>2</Slides>
  <Notes>0</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Office Theme</vt:lpstr>
      <vt:lpstr>PowerPoint Presentation</vt:lpstr>
      <vt:lpstr>PowerPoint Presentation</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Owner</dc:creator>
  <cp:lastModifiedBy>Ferrell</cp:lastModifiedBy>
  <cp:revision>52</cp:revision>
  <cp:lastPrinted>2013-08-11T03:17:16Z</cp:lastPrinted>
  <dcterms:created xsi:type="dcterms:W3CDTF">2011-01-01T04:27:24Z</dcterms:created>
  <dcterms:modified xsi:type="dcterms:W3CDTF">2013-10-01T13:01:01Z</dcterms:modified>
</cp:coreProperties>
</file>